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0" r:id="rId3"/>
    <p:sldId id="272" r:id="rId4"/>
    <p:sldId id="271" r:id="rId5"/>
    <p:sldId id="274" r:id="rId6"/>
    <p:sldId id="273" r:id="rId7"/>
    <p:sldId id="275" r:id="rId8"/>
    <p:sldId id="288" r:id="rId9"/>
    <p:sldId id="260" r:id="rId10"/>
    <p:sldId id="278" r:id="rId11"/>
    <p:sldId id="261" r:id="rId12"/>
    <p:sldId id="279" r:id="rId13"/>
    <p:sldId id="280" r:id="rId14"/>
    <p:sldId id="283" r:id="rId15"/>
    <p:sldId id="284" r:id="rId16"/>
    <p:sldId id="286" r:id="rId17"/>
    <p:sldId id="276" r:id="rId18"/>
    <p:sldId id="287" r:id="rId19"/>
    <p:sldId id="267" r:id="rId20"/>
    <p:sldId id="266" r:id="rId21"/>
    <p:sldId id="26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F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10"/>
    <p:restoredTop sz="96327"/>
  </p:normalViewPr>
  <p:slideViewPr>
    <p:cSldViewPr snapToGrid="0" snapToObjects="1">
      <p:cViewPr varScale="1">
        <p:scale>
          <a:sx n="109" d="100"/>
          <a:sy n="109" d="100"/>
        </p:scale>
        <p:origin x="126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D2617-FD44-8E4A-A5EA-331F0A18DB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DD53D7-0414-A145-9111-50761E6CB8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2B1AE-E593-C342-B876-F58C85BCD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6A669-D2E6-F641-A105-D208C33B58F1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29C05-F1EE-1541-9610-4B0F23689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C372B-D8E2-E64E-B72D-E35F9A468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D6615-1E75-4343-B084-A49118249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8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0D82D-048C-284A-9612-F8A10B206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CF1893-1885-CA4B-A208-577EB18386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B21A9B-707E-CE43-890F-B0FDA423A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6A669-D2E6-F641-A105-D208C33B58F1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AA664-8784-C84C-8F49-4ACFA0E14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5958A-ACEF-BE4F-9274-A63C2A912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D6615-1E75-4343-B084-A49118249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60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493E3D-3E29-AB46-BB14-FABC8CF178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8BF1FB-B608-1D47-B9E7-2B129097DC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7DC9A-50AE-0049-A597-FA4417B70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6A669-D2E6-F641-A105-D208C33B58F1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AD04D-46F0-ED4D-A0DB-E92CDC4A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018FC-45FE-924D-92AD-8C8601904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D6615-1E75-4343-B084-A49118249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795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6E249-1DD3-924A-84A1-58DC1027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399" y="16489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5A9F7-E9D1-6547-891F-5C6DD096F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93BFA-A270-2A48-8F21-363607BA6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6A669-D2E6-F641-A105-D208C33B58F1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47430-9613-D74B-AD4B-5513C419A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D3A35-DB49-5948-8DA3-991E6C3ED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D6615-1E75-4343-B084-A49118249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552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A9146-6058-4C43-8944-CFD034378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4D848-A50D-2943-BF7F-C6F5B722B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2D637-E970-A24A-814C-96F7B8F40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6A669-D2E6-F641-A105-D208C33B58F1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47BF3-D24F-1A41-95C8-521388F7D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96703-8ABA-E54A-977E-FBFC23B0B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D6615-1E75-4343-B084-A49118249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387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4B6CB-99FA-714A-92BA-18822A038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D9F68-9BCD-5744-A581-4742F8DA01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719CD9-DC7E-8B4A-908E-8690FFF54F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8207E4-2282-BA49-847F-D49DA1556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6A669-D2E6-F641-A105-D208C33B58F1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D8549-C8F4-FD4A-9BF0-51E199C78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431BE-097C-3846-A168-03EB630AF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D6615-1E75-4343-B084-A49118249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21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7013D-8830-0544-BB18-AF4B6DC13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2C85ED-FAC7-4440-9531-F57583AD7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08B3B2-40D3-8E49-8A6B-A70D8D4AF8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2364DD-64DD-1349-B472-7B777107CC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A082DE-D031-584A-AAD7-14AEEF24A1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D2778C-9542-F94D-98B7-240681853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6A669-D2E6-F641-A105-D208C33B58F1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9C5A8-A2B9-3843-AED6-4A3E0D17C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E1A6AC-00A7-F645-8906-5454FE634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D6615-1E75-4343-B084-A49118249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328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14277-DC4B-6C4B-8890-08F403ABC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7F37CC-2678-374D-A544-76F394E5C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6A669-D2E6-F641-A105-D208C33B58F1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35DF7-49BF-7741-B425-8CAC68653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0373E2-EC56-1D4F-B556-7A425A377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D6615-1E75-4343-B084-A49118249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59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28424F-B8E4-8543-AC63-409783921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6A669-D2E6-F641-A105-D208C33B58F1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5A4642-2FD5-D447-8C10-DE046D454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65FF-CBBA-4942-BFB7-3208541D1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D6615-1E75-4343-B084-A49118249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28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8EAB4-1721-AA45-A9B4-7EB360A07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F6ED9-CF91-DB47-947D-9161B48BB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989F34-20DD-BA4B-9BAA-26244BC6FE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E45E6-2828-2C45-A8AE-99C86C681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6A669-D2E6-F641-A105-D208C33B58F1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BEDB93-EAC2-4C44-8AAA-3FFC8A7D2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1D3B60-12B5-DB43-9048-2FE1DD3E1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D6615-1E75-4343-B084-A49118249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19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72406-3E94-414E-9EAD-C228B71F0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F07463-331F-EF41-9A71-E43DA8567A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F1EA4-20BF-FF42-93AC-899AFF6A0D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830774-776B-FA4D-92F2-820A11D4E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6A669-D2E6-F641-A105-D208C33B58F1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8F5228-DBD8-664F-B23F-82530F576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40B1B6-303C-F841-9300-3224F6D1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D6615-1E75-4343-B084-A49118249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849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BD411E-7CEE-384B-90A2-9AF10D8D4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399" y="14523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4AC06-323A-1E42-84D3-8848EE561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399" y="17335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F7B2E-DDFC-FA4C-A8BA-46D71798CD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6A669-D2E6-F641-A105-D208C33B58F1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86FE5-2B93-1A4F-87FF-FB7B8D858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5DC5E-BA29-AF41-B8BB-9C77FC5EC6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D6615-1E75-4343-B084-A49118249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622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BM/lal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7DA46-348C-3E41-9067-D8652CA5C7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Pipeline Combinators for Gradual AutoML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AECA58-B771-154F-B2FC-B9C1AF0607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833446"/>
            <a:ext cx="12192000" cy="190219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Guillaume </a:t>
            </a:r>
            <a:r>
              <a:rPr lang="en-US" dirty="0" err="1"/>
              <a:t>Baudart</a:t>
            </a:r>
            <a:r>
              <a:rPr lang="en-US" dirty="0"/>
              <a:t>, Martin </a:t>
            </a:r>
            <a:r>
              <a:rPr lang="en-US" dirty="0" err="1"/>
              <a:t>Hirzel</a:t>
            </a:r>
            <a:r>
              <a:rPr lang="en-US" dirty="0"/>
              <a:t>, Kiran Kate, Parikshit Ram, Avraham </a:t>
            </a:r>
            <a:r>
              <a:rPr lang="en-US" dirty="0" err="1"/>
              <a:t>Shinnar</a:t>
            </a:r>
            <a:r>
              <a:rPr lang="en-US" dirty="0"/>
              <a:t>, and Jason </a:t>
            </a:r>
            <a:r>
              <a:rPr lang="en-US" dirty="0" err="1"/>
              <a:t>Tsay</a:t>
            </a:r>
            <a:endParaRPr lang="en-US" dirty="0"/>
          </a:p>
          <a:p>
            <a:endParaRPr lang="en-US" dirty="0"/>
          </a:p>
          <a:p>
            <a:r>
              <a:rPr lang="en-US"/>
              <a:t>IBM Research</a:t>
            </a:r>
          </a:p>
          <a:p>
            <a:endParaRPr lang="en-US"/>
          </a:p>
          <a:p>
            <a:r>
              <a:rPr lang="en-US"/>
              <a:t>Presentation at NeurIPS on 9 December 2021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FA4489-A01E-AE49-AFDD-1D3D39B36C90}"/>
              </a:ext>
            </a:extLst>
          </p:cNvPr>
          <p:cNvSpPr txBox="1"/>
          <p:nvPr/>
        </p:nvSpPr>
        <p:spPr>
          <a:xfrm>
            <a:off x="8180438" y="6320190"/>
            <a:ext cx="3923072" cy="467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hlinkClick r:id="rId2"/>
              </a:rPr>
              <a:t>https://github.com/IBM/lale</a:t>
            </a:r>
            <a:endParaRPr lang="en-US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873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4E142-9ED3-B549-AC24-D85E2DD15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Pipeline from Scratch: Combinators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B3D271A-79DC-6247-A450-2BB3B546E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19" y="1858972"/>
            <a:ext cx="8902700" cy="1828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6697A0B-8BFF-D94C-BC59-EF758A252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146" y="3693231"/>
            <a:ext cx="6220340" cy="3172662"/>
          </a:xfrm>
          <a:prstGeom prst="rect">
            <a:avLst/>
          </a:prstGeom>
        </p:spPr>
      </p:pic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C40B86CE-F7B1-1D4B-889D-2BA9877C3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6617" y="29681"/>
            <a:ext cx="2564673" cy="180603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6924DAA-B3DE-1D4D-9B09-D43992392F6F}"/>
              </a:ext>
            </a:extLst>
          </p:cNvPr>
          <p:cNvSpPr/>
          <p:nvPr/>
        </p:nvSpPr>
        <p:spPr>
          <a:xfrm>
            <a:off x="10432024" y="1136672"/>
            <a:ext cx="1049592" cy="239149"/>
          </a:xfrm>
          <a:prstGeom prst="rect">
            <a:avLst/>
          </a:prstGeom>
          <a:solidFill>
            <a:srgbClr val="FFFF0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8E5D1D-6362-8E45-ADE7-691D1EAEC6E6}"/>
              </a:ext>
            </a:extLst>
          </p:cNvPr>
          <p:cNvSpPr/>
          <p:nvPr/>
        </p:nvSpPr>
        <p:spPr>
          <a:xfrm>
            <a:off x="1901111" y="2133600"/>
            <a:ext cx="7790858" cy="15658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4C9741D-BB4B-7B45-A58E-1034674F34CF}"/>
              </a:ext>
            </a:extLst>
          </p:cNvPr>
          <p:cNvSpPr/>
          <p:nvPr/>
        </p:nvSpPr>
        <p:spPr>
          <a:xfrm>
            <a:off x="2812026" y="3608440"/>
            <a:ext cx="6362908" cy="3249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9FA677-4F06-0D46-8C01-031284ED83D9}"/>
              </a:ext>
            </a:extLst>
          </p:cNvPr>
          <p:cNvSpPr/>
          <p:nvPr/>
        </p:nvSpPr>
        <p:spPr>
          <a:xfrm>
            <a:off x="1901111" y="2314937"/>
            <a:ext cx="7790858" cy="1384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C609358-B951-0F44-ACBB-8E0DB5969BC0}"/>
              </a:ext>
            </a:extLst>
          </p:cNvPr>
          <p:cNvSpPr/>
          <p:nvPr/>
        </p:nvSpPr>
        <p:spPr>
          <a:xfrm>
            <a:off x="3865939" y="3562934"/>
            <a:ext cx="5290412" cy="3249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3526330-D59B-6F40-B06E-68560E7F15A0}"/>
              </a:ext>
            </a:extLst>
          </p:cNvPr>
          <p:cNvSpPr/>
          <p:nvPr/>
        </p:nvSpPr>
        <p:spPr>
          <a:xfrm>
            <a:off x="1859878" y="5187714"/>
            <a:ext cx="3313070" cy="1384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C963FA7-0D36-FD4B-A6C5-99BA5623803B}"/>
              </a:ext>
            </a:extLst>
          </p:cNvPr>
          <p:cNvSpPr/>
          <p:nvPr/>
        </p:nvSpPr>
        <p:spPr>
          <a:xfrm>
            <a:off x="1891461" y="2467337"/>
            <a:ext cx="7790858" cy="11643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9CFA56B-DFFC-964F-97B4-4D291F56A046}"/>
              </a:ext>
            </a:extLst>
          </p:cNvPr>
          <p:cNvSpPr/>
          <p:nvPr/>
        </p:nvSpPr>
        <p:spPr>
          <a:xfrm>
            <a:off x="5555847" y="2288294"/>
            <a:ext cx="4080172" cy="3115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1DE9521-4883-2A4A-AE31-A116ACB3E4F8}"/>
              </a:ext>
            </a:extLst>
          </p:cNvPr>
          <p:cNvSpPr/>
          <p:nvPr/>
        </p:nvSpPr>
        <p:spPr>
          <a:xfrm>
            <a:off x="2071868" y="4727289"/>
            <a:ext cx="7236883" cy="20852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DB86EA1-4AD7-1A43-B31A-735D6C3EB96B}"/>
              </a:ext>
            </a:extLst>
          </p:cNvPr>
          <p:cNvSpPr/>
          <p:nvPr/>
        </p:nvSpPr>
        <p:spPr>
          <a:xfrm>
            <a:off x="3953394" y="3678226"/>
            <a:ext cx="4080172" cy="3115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DF760A2-64C6-0842-A471-F12D2A8C22EA}"/>
              </a:ext>
            </a:extLst>
          </p:cNvPr>
          <p:cNvSpPr/>
          <p:nvPr/>
        </p:nvSpPr>
        <p:spPr>
          <a:xfrm>
            <a:off x="2224268" y="5301205"/>
            <a:ext cx="7236883" cy="15112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1800AB-7C2D-A04D-9AFF-A481B4814EB1}"/>
              </a:ext>
            </a:extLst>
          </p:cNvPr>
          <p:cNvSpPr/>
          <p:nvPr/>
        </p:nvSpPr>
        <p:spPr>
          <a:xfrm>
            <a:off x="6236765" y="4188954"/>
            <a:ext cx="3384038" cy="15112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5CE7CE0-67A9-AB42-B7FB-798CB19AB502}"/>
              </a:ext>
            </a:extLst>
          </p:cNvPr>
          <p:cNvSpPr/>
          <p:nvPr/>
        </p:nvSpPr>
        <p:spPr>
          <a:xfrm>
            <a:off x="1889536" y="3005845"/>
            <a:ext cx="7790858" cy="670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17CC1F5-7AAD-8240-A4A1-FC50C4A51176}"/>
              </a:ext>
            </a:extLst>
          </p:cNvPr>
          <p:cNvSpPr/>
          <p:nvPr/>
        </p:nvSpPr>
        <p:spPr>
          <a:xfrm>
            <a:off x="1894603" y="3185081"/>
            <a:ext cx="7790858" cy="508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9BF3D13-64B0-B64D-911E-7E7083543848}"/>
              </a:ext>
            </a:extLst>
          </p:cNvPr>
          <p:cNvSpPr/>
          <p:nvPr/>
        </p:nvSpPr>
        <p:spPr>
          <a:xfrm>
            <a:off x="1912686" y="3358707"/>
            <a:ext cx="7790858" cy="3774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991918F-501C-064E-A154-345C630DD395}"/>
              </a:ext>
            </a:extLst>
          </p:cNvPr>
          <p:cNvSpPr/>
          <p:nvPr/>
        </p:nvSpPr>
        <p:spPr>
          <a:xfrm>
            <a:off x="7208099" y="4090679"/>
            <a:ext cx="2530500" cy="15112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1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2" animBg="1"/>
      <p:bldP spid="36" grpId="3" animBg="1"/>
      <p:bldP spid="37" grpId="0" animBg="1"/>
      <p:bldP spid="37" grpId="1" animBg="1"/>
      <p:bldP spid="37" grpId="4" animBg="1"/>
      <p:bldP spid="38" grpId="0" animBg="1"/>
      <p:bldP spid="38" grpId="1" animBg="1"/>
      <p:bldP spid="39" grpId="0" animBg="1"/>
      <p:bldP spid="39" grpId="1" animBg="1"/>
      <p:bldP spid="39" grpId="2" animBg="1"/>
      <p:bldP spid="39" grpId="3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90D54-F483-3D4E-9C79-7281D0815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725C6-86A5-9D4F-81DD-FED5E7F59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Fit and predict similar to Scikit-learn</a:t>
            </a:r>
          </a:p>
          <a:p>
            <a:r>
              <a:rPr lang="en-US" dirty="0"/>
              <a:t>Third execution mode for AutoML search:</a:t>
            </a:r>
          </a:p>
          <a:p>
            <a:endParaRPr lang="en-US" dirty="0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C0153B35-8C5E-A145-907C-B2F2E2358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6617" y="29681"/>
            <a:ext cx="2564673" cy="180603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451D276-6B2C-5B47-8900-102FDF192690}"/>
              </a:ext>
            </a:extLst>
          </p:cNvPr>
          <p:cNvSpPr/>
          <p:nvPr/>
        </p:nvSpPr>
        <p:spPr>
          <a:xfrm>
            <a:off x="10432024" y="1136672"/>
            <a:ext cx="1049592" cy="239149"/>
          </a:xfrm>
          <a:prstGeom prst="rect">
            <a:avLst/>
          </a:prstGeom>
          <a:solidFill>
            <a:srgbClr val="FFFF0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4E1E5CA-152B-CB49-A4E0-493CEE602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99" y="2942710"/>
            <a:ext cx="10223500" cy="965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9F3A594-64FF-E246-A759-9BC60D94E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249" y="4197302"/>
            <a:ext cx="9626600" cy="50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A1DDABA-B4EC-FF4B-8FF1-C454B8D3C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824" y="4936772"/>
            <a:ext cx="9740900" cy="6477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755C84E-8B8F-4041-B195-8AA54AA7BE6C}"/>
              </a:ext>
            </a:extLst>
          </p:cNvPr>
          <p:cNvSpPr/>
          <p:nvPr/>
        </p:nvSpPr>
        <p:spPr>
          <a:xfrm>
            <a:off x="9861752" y="2942710"/>
            <a:ext cx="1994402" cy="2684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350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E9080-6BAD-D948-A663-ED73FB99E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Refine a Pipeline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D0D1D106-6E41-D446-870D-4502F0619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013" y="1405752"/>
            <a:ext cx="9164604" cy="5085509"/>
          </a:xfr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51BCE79-1DFB-564C-AC47-76FB7FD9A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6617" y="29681"/>
            <a:ext cx="2564673" cy="18060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3EF09D-0647-2044-9CC8-9247C91D26F0}"/>
              </a:ext>
            </a:extLst>
          </p:cNvPr>
          <p:cNvSpPr/>
          <p:nvPr/>
        </p:nvSpPr>
        <p:spPr>
          <a:xfrm>
            <a:off x="10524203" y="952364"/>
            <a:ext cx="1049592" cy="239149"/>
          </a:xfrm>
          <a:prstGeom prst="rect">
            <a:avLst/>
          </a:prstGeom>
          <a:solidFill>
            <a:srgbClr val="FFFF0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C840CA4-5A38-6041-BAE4-67C4559C88FF}"/>
              </a:ext>
            </a:extLst>
          </p:cNvPr>
          <p:cNvSpPr txBox="1">
            <a:spLocks/>
          </p:cNvSpPr>
          <p:nvPr/>
        </p:nvSpPr>
        <p:spPr>
          <a:xfrm>
            <a:off x="9479666" y="2114196"/>
            <a:ext cx="2661624" cy="21049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Functions which decompose a pipeline</a:t>
            </a:r>
          </a:p>
          <a:p>
            <a:r>
              <a:rPr lang="en-US" dirty="0"/>
              <a:t>Can be used with the combinators to refine pipelines</a:t>
            </a:r>
          </a:p>
        </p:txBody>
      </p:sp>
    </p:spTree>
    <p:extLst>
      <p:ext uri="{BB962C8B-B14F-4D97-AF65-F5344CB8AC3E}">
        <p14:creationId xmlns:p14="http://schemas.microsoft.com/office/powerpoint/2010/main" val="1549896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2609-72C0-5C4C-AE3D-95981E7D6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Spaces and Optimizers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914AE6-2509-8647-8770-34A835BE2E06}"/>
              </a:ext>
            </a:extLst>
          </p:cNvPr>
          <p:cNvSpPr/>
          <p:nvPr/>
        </p:nvSpPr>
        <p:spPr>
          <a:xfrm>
            <a:off x="10652023" y="791830"/>
            <a:ext cx="1049592" cy="239149"/>
          </a:xfrm>
          <a:prstGeom prst="rect">
            <a:avLst/>
          </a:prstGeom>
          <a:solidFill>
            <a:srgbClr val="FFFF0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17">
            <a:extLst>
              <a:ext uri="{FF2B5EF4-FFF2-40B4-BE49-F238E27FC236}">
                <a16:creationId xmlns:a16="http://schemas.microsoft.com/office/drawing/2014/main" id="{9438C436-BA0F-294D-9EFA-D79E484D7C67}"/>
              </a:ext>
            </a:extLst>
          </p:cNvPr>
          <p:cNvGrpSpPr>
            <a:grpSpLocks/>
          </p:cNvGrpSpPr>
          <p:nvPr/>
        </p:nvGrpSpPr>
        <p:grpSpPr bwMode="auto">
          <a:xfrm>
            <a:off x="720346" y="2888422"/>
            <a:ext cx="1187450" cy="1658938"/>
            <a:chOff x="924868" y="2313973"/>
            <a:chExt cx="1188720" cy="1659573"/>
          </a:xfrm>
        </p:grpSpPr>
        <p:sp>
          <p:nvSpPr>
            <p:cNvPr id="8" name="Arc 7">
              <a:extLst>
                <a:ext uri="{FF2B5EF4-FFF2-40B4-BE49-F238E27FC236}">
                  <a16:creationId xmlns:a16="http://schemas.microsoft.com/office/drawing/2014/main" id="{2C8C4351-AF85-214C-9748-C50EF22A70FA}"/>
                </a:ext>
              </a:extLst>
            </p:cNvPr>
            <p:cNvSpPr/>
            <p:nvPr/>
          </p:nvSpPr>
          <p:spPr>
            <a:xfrm>
              <a:off x="1244296" y="2313973"/>
              <a:ext cx="549862" cy="547898"/>
            </a:xfrm>
            <a:prstGeom prst="arc">
              <a:avLst>
                <a:gd name="adj1" fmla="val 7390944"/>
                <a:gd name="adj2" fmla="val 3400725"/>
              </a:avLst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50CFB5A8-6B44-6E44-B3E8-D34B78D96B55}"/>
                </a:ext>
              </a:extLst>
            </p:cNvPr>
            <p:cNvSpPr/>
            <p:nvPr/>
          </p:nvSpPr>
          <p:spPr>
            <a:xfrm>
              <a:off x="924868" y="2784053"/>
              <a:ext cx="1188720" cy="1189493"/>
            </a:xfrm>
            <a:prstGeom prst="arc">
              <a:avLst>
                <a:gd name="adj1" fmla="val 10753943"/>
                <a:gd name="adj2" fmla="val 15185757"/>
              </a:avLst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1C81A023-38AE-4A4A-AC34-D865BCE33F22}"/>
                </a:ext>
              </a:extLst>
            </p:cNvPr>
            <p:cNvSpPr/>
            <p:nvPr/>
          </p:nvSpPr>
          <p:spPr>
            <a:xfrm>
              <a:off x="924868" y="2784053"/>
              <a:ext cx="1188720" cy="1189493"/>
            </a:xfrm>
            <a:prstGeom prst="arc">
              <a:avLst>
                <a:gd name="adj1" fmla="val 17167860"/>
                <a:gd name="adj2" fmla="val 22496"/>
              </a:avLst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DDB47CA5-4E99-B042-96D1-71092D2ACE15}"/>
              </a:ext>
            </a:extLst>
          </p:cNvPr>
          <p:cNvSpPr/>
          <p:nvPr/>
        </p:nvSpPr>
        <p:spPr>
          <a:xfrm>
            <a:off x="2950723" y="2943472"/>
            <a:ext cx="2743200" cy="914400"/>
          </a:xfrm>
          <a:prstGeom prst="rect">
            <a:avLst/>
          </a:prstGeom>
          <a:solidFill>
            <a:srgbClr val="81CE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Planned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p</a:t>
            </a:r>
            <a:r>
              <a:rPr lang="en-US" noProof="0" dirty="0" err="1">
                <a:solidFill>
                  <a:schemeClr val="tx1"/>
                </a:solidFill>
                <a:latin typeface="Arial" panose="020B0604020202020204" pitchFamily="34" charset="0"/>
              </a:rPr>
              <a:t>ipeline</a:t>
            </a:r>
            <a:b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(some choices of operations and hyperparameters are free)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F0C192-AD96-0749-AC62-7A2283CE08C7}"/>
              </a:ext>
            </a:extLst>
          </p:cNvPr>
          <p:cNvSpPr/>
          <p:nvPr/>
        </p:nvSpPr>
        <p:spPr>
          <a:xfrm>
            <a:off x="6754815" y="2943472"/>
            <a:ext cx="2743200" cy="914400"/>
          </a:xfrm>
          <a:prstGeom prst="rect">
            <a:avLst/>
          </a:prstGeom>
          <a:solidFill>
            <a:srgbClr val="81CE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Search space</a:t>
            </a:r>
            <a:b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(optimizers: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Hyperopt, SMAC, Hyperband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, GridSearchCV, …)</a:t>
            </a:r>
            <a:endParaRPr kumimoji="0" lang="en-US" sz="1400" b="0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B429EA-A4D4-1846-A557-FF205D5F9FC3}"/>
              </a:ext>
            </a:extLst>
          </p:cNvPr>
          <p:cNvSpPr/>
          <p:nvPr/>
        </p:nvSpPr>
        <p:spPr>
          <a:xfrm>
            <a:off x="2965336" y="4229257"/>
            <a:ext cx="2743200" cy="914400"/>
          </a:xfrm>
          <a:prstGeom prst="rect">
            <a:avLst/>
          </a:prstGeom>
          <a:solidFill>
            <a:srgbClr val="E5F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Trainable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p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ipeline</a:t>
            </a:r>
            <a:b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(all choices of operations and hyperparameters are bound)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BCB18D-E4AF-ED43-9708-16DE1FC2B05E}"/>
              </a:ext>
            </a:extLst>
          </p:cNvPr>
          <p:cNvSpPr/>
          <p:nvPr/>
        </p:nvSpPr>
        <p:spPr>
          <a:xfrm>
            <a:off x="7855618" y="5391920"/>
            <a:ext cx="990600" cy="6555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Metrics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17A55C-2A23-7A4B-BE68-7ACE7D5738C5}"/>
              </a:ext>
            </a:extLst>
          </p:cNvPr>
          <p:cNvSpPr/>
          <p:nvPr/>
        </p:nvSpPr>
        <p:spPr>
          <a:xfrm>
            <a:off x="2965336" y="5408521"/>
            <a:ext cx="2743200" cy="6453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Trained p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ipeline</a:t>
            </a:r>
            <a:b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(learnable coefficients are bound)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F59AE0-B736-5C46-AA25-574CE905BB8E}"/>
              </a:ext>
            </a:extLst>
          </p:cNvPr>
          <p:cNvCxnSpPr>
            <a:cxnSpLocks/>
            <a:stCxn id="58" idx="1"/>
            <a:endCxn id="13" idx="3"/>
          </p:cNvCxnSpPr>
          <p:nvPr/>
        </p:nvCxnSpPr>
        <p:spPr>
          <a:xfrm flipH="1">
            <a:off x="5708536" y="4671123"/>
            <a:ext cx="2092692" cy="1533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F575810-347E-1D43-8A5C-5199D418692D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>
            <a:off x="4336936" y="5143657"/>
            <a:ext cx="0" cy="264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5CDF6E2-F25F-8242-AF4A-882E7A831103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 flipV="1">
            <a:off x="5708536" y="5719690"/>
            <a:ext cx="2147082" cy="11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B7F2754-8495-A248-B25C-CDE88646643A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5693923" y="3400672"/>
            <a:ext cx="106089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37B615-12E1-FB46-8A00-5B866ED3993D}"/>
              </a:ext>
            </a:extLst>
          </p:cNvPr>
          <p:cNvCxnSpPr>
            <a:cxnSpLocks/>
          </p:cNvCxnSpPr>
          <p:nvPr/>
        </p:nvCxnSpPr>
        <p:spPr>
          <a:xfrm flipV="1">
            <a:off x="1920569" y="3386843"/>
            <a:ext cx="753178" cy="1019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A1599EAB-79F5-4A4E-A677-8B6654E26833}"/>
              </a:ext>
            </a:extLst>
          </p:cNvPr>
          <p:cNvCxnSpPr>
            <a:cxnSpLocks/>
            <a:stCxn id="15" idx="3"/>
          </p:cNvCxnSpPr>
          <p:nvPr/>
        </p:nvCxnSpPr>
        <p:spPr>
          <a:xfrm flipH="1" flipV="1">
            <a:off x="8350918" y="5057811"/>
            <a:ext cx="495300" cy="661879"/>
          </a:xfrm>
          <a:prstGeom prst="curvedConnector4">
            <a:avLst>
              <a:gd name="adj1" fmla="val -46154"/>
              <a:gd name="adj2" fmla="val 74760"/>
            </a:avLst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A67D189-7D06-2F4F-A717-095493AD7AAB}"/>
              </a:ext>
            </a:extLst>
          </p:cNvPr>
          <p:cNvSpPr txBox="1"/>
          <p:nvPr/>
        </p:nvSpPr>
        <p:spPr>
          <a:xfrm>
            <a:off x="1905616" y="3060796"/>
            <a:ext cx="55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>
                <a:latin typeface="Arial" panose="020B0604020202020204" pitchFamily="34" charset="0"/>
              </a:rPr>
              <a:t>edit</a:t>
            </a:r>
            <a:endParaRPr kumimoji="0" lang="en-US" sz="1800" b="0" i="1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96A39C-7B58-E84A-993E-1144C6533606}"/>
              </a:ext>
            </a:extLst>
          </p:cNvPr>
          <p:cNvSpPr txBox="1"/>
          <p:nvPr/>
        </p:nvSpPr>
        <p:spPr>
          <a:xfrm>
            <a:off x="5690015" y="3020217"/>
            <a:ext cx="1095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generate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DBED34-CCD7-0D46-BF8E-882F0F115F28}"/>
              </a:ext>
            </a:extLst>
          </p:cNvPr>
          <p:cNvSpPr txBox="1"/>
          <p:nvPr/>
        </p:nvSpPr>
        <p:spPr>
          <a:xfrm>
            <a:off x="8208404" y="3838989"/>
            <a:ext cx="9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acquire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93E06C-99D9-6846-A0FC-9EEA33996DB5}"/>
              </a:ext>
            </a:extLst>
          </p:cNvPr>
          <p:cNvSpPr txBox="1"/>
          <p:nvPr/>
        </p:nvSpPr>
        <p:spPr>
          <a:xfrm>
            <a:off x="5979698" y="4260663"/>
            <a:ext cx="9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decode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23859C-0E4A-DC42-9201-1677F678D485}"/>
              </a:ext>
            </a:extLst>
          </p:cNvPr>
          <p:cNvSpPr txBox="1"/>
          <p:nvPr/>
        </p:nvSpPr>
        <p:spPr>
          <a:xfrm>
            <a:off x="4342542" y="5091423"/>
            <a:ext cx="633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train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C5B00F-EA77-634D-8FDE-E6C37B8EA03C}"/>
              </a:ext>
            </a:extLst>
          </p:cNvPr>
          <p:cNvSpPr txBox="1"/>
          <p:nvPr/>
        </p:nvSpPr>
        <p:spPr>
          <a:xfrm>
            <a:off x="6793312" y="5337013"/>
            <a:ext cx="1056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evaluate</a:t>
            </a:r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2F85B2E7-76C3-2941-84E6-0676EC0C808A}"/>
              </a:ext>
            </a:extLst>
          </p:cNvPr>
          <p:cNvSpPr>
            <a:spLocks noChangeAspect="1"/>
          </p:cNvSpPr>
          <p:nvPr/>
        </p:nvSpPr>
        <p:spPr>
          <a:xfrm>
            <a:off x="6516354" y="4730050"/>
            <a:ext cx="640080" cy="640080"/>
          </a:xfrm>
          <a:prstGeom prst="arc">
            <a:avLst>
              <a:gd name="adj1" fmla="val 18519583"/>
              <a:gd name="adj2" fmla="val 16185143"/>
            </a:avLst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r>
              <a:rPr lang="en-US" sz="1400" dirty="0">
                <a:latin typeface="Arial" panose="020B0604020202020204" pitchFamily="34" charset="0"/>
              </a:rPr>
              <a:t>loop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DF56C4B-D835-D847-AA87-527457A0B64A}"/>
              </a:ext>
            </a:extLst>
          </p:cNvPr>
          <p:cNvSpPr/>
          <p:nvPr/>
        </p:nvSpPr>
        <p:spPr>
          <a:xfrm>
            <a:off x="2649600" y="2714991"/>
            <a:ext cx="7075093" cy="39122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BC3A722-0EF9-CE41-A317-B7F1FDDE512E}"/>
              </a:ext>
            </a:extLst>
          </p:cNvPr>
          <p:cNvSpPr/>
          <p:nvPr/>
        </p:nvSpPr>
        <p:spPr>
          <a:xfrm>
            <a:off x="478302" y="4202200"/>
            <a:ext cx="1451113" cy="5253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D4E6C46-141A-F643-9FB6-73F9A2C3C675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1929415" y="4454701"/>
            <a:ext cx="749957" cy="1019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2DBA71-B21F-4245-B35F-AE257B38CC0E}"/>
              </a:ext>
            </a:extLst>
          </p:cNvPr>
          <p:cNvCxnSpPr>
            <a:cxnSpLocks/>
          </p:cNvCxnSpPr>
          <p:nvPr/>
        </p:nvCxnSpPr>
        <p:spPr>
          <a:xfrm flipH="1" flipV="1">
            <a:off x="9736847" y="4671122"/>
            <a:ext cx="1459300" cy="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D76A1FC7-8C87-AF4A-A5BF-FEA09128C4E8}"/>
              </a:ext>
            </a:extLst>
          </p:cNvPr>
          <p:cNvSpPr/>
          <p:nvPr/>
        </p:nvSpPr>
        <p:spPr>
          <a:xfrm>
            <a:off x="9780855" y="4763121"/>
            <a:ext cx="2210527" cy="10624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 ranked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l</a:t>
            </a:r>
            <a:r>
              <a:rPr kumimoji="0" lang="en-US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ist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of trained p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ipelines</a:t>
            </a:r>
            <a:endParaRPr kumimoji="0" lang="en-US" sz="1400" b="0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B213CE8-6802-0A43-B667-7B34EB1AEFB7}"/>
              </a:ext>
            </a:extLst>
          </p:cNvPr>
          <p:cNvSpPr/>
          <p:nvPr/>
        </p:nvSpPr>
        <p:spPr>
          <a:xfrm>
            <a:off x="492035" y="4882525"/>
            <a:ext cx="1451113" cy="5253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Optimization Metric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D9B1473-91E9-BD47-8773-B9A7E9C982D9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1943148" y="5145224"/>
            <a:ext cx="72820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DF93B6B-449A-C74A-B3A7-1B821D02FAD3}"/>
              </a:ext>
            </a:extLst>
          </p:cNvPr>
          <p:cNvSpPr/>
          <p:nvPr/>
        </p:nvSpPr>
        <p:spPr>
          <a:xfrm>
            <a:off x="492035" y="5562849"/>
            <a:ext cx="1451113" cy="5253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Constraints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C6967E2-25F5-F546-AF6E-A0E81A2D3CD5}"/>
              </a:ext>
            </a:extLst>
          </p:cNvPr>
          <p:cNvCxnSpPr>
            <a:cxnSpLocks/>
          </p:cNvCxnSpPr>
          <p:nvPr/>
        </p:nvCxnSpPr>
        <p:spPr>
          <a:xfrm>
            <a:off x="1951167" y="5825547"/>
            <a:ext cx="72820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B2528EF6-2C49-174C-86CE-47EEE4BB576D}"/>
              </a:ext>
            </a:extLst>
          </p:cNvPr>
          <p:cNvSpPr/>
          <p:nvPr/>
        </p:nvSpPr>
        <p:spPr>
          <a:xfrm>
            <a:off x="7801228" y="4213923"/>
            <a:ext cx="1099380" cy="914400"/>
          </a:xfrm>
          <a:prstGeom prst="rect">
            <a:avLst/>
          </a:prstGeom>
          <a:solidFill>
            <a:srgbClr val="E5F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Point in search space</a:t>
            </a:r>
            <a:endParaRPr kumimoji="0" lang="en-US" sz="1400" b="0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2761830-C7D5-8D49-B3C8-C02F7AF81201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8126415" y="3857872"/>
            <a:ext cx="0" cy="37138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7C4A8514-357E-1248-B5AC-DD4F03EF9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23" y="1577238"/>
            <a:ext cx="10223500" cy="965200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E4A920D-5B3A-0940-B835-898F58A3E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6617" y="29681"/>
            <a:ext cx="2564673" cy="1806038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765C15ED-4B40-5544-AE73-7F9E43B1125D}"/>
              </a:ext>
            </a:extLst>
          </p:cNvPr>
          <p:cNvSpPr/>
          <p:nvPr/>
        </p:nvSpPr>
        <p:spPr>
          <a:xfrm>
            <a:off x="10671351" y="791829"/>
            <a:ext cx="1049592" cy="239149"/>
          </a:xfrm>
          <a:prstGeom prst="rect">
            <a:avLst/>
          </a:prstGeom>
          <a:solidFill>
            <a:srgbClr val="FFFF0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86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4E142-9ED3-B549-AC24-D85E2DD15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-&gt; Search Space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B3D271A-79DC-6247-A450-2BB3B546E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19" y="1858972"/>
            <a:ext cx="8902700" cy="1828800"/>
          </a:xfrm>
          <a:prstGeom prst="rect">
            <a:avLst/>
          </a:prstGeom>
        </p:spPr>
      </p:pic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C40B86CE-F7B1-1D4B-889D-2BA9877C3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6617" y="29681"/>
            <a:ext cx="2564673" cy="180603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6924DAA-B3DE-1D4D-9B09-D43992392F6F}"/>
              </a:ext>
            </a:extLst>
          </p:cNvPr>
          <p:cNvSpPr/>
          <p:nvPr/>
        </p:nvSpPr>
        <p:spPr>
          <a:xfrm>
            <a:off x="10432024" y="1136672"/>
            <a:ext cx="1049592" cy="239149"/>
          </a:xfrm>
          <a:prstGeom prst="rect">
            <a:avLst/>
          </a:prstGeom>
          <a:solidFill>
            <a:srgbClr val="FFFF0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2E7D30-30DF-7F49-B4D0-23BFA0473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146" y="3693231"/>
            <a:ext cx="6220340" cy="317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51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4E142-9ED3-B549-AC24-D85E2DD15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-&gt; Search Space: Combinators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B3D271A-79DC-6247-A450-2BB3B546E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19" y="1858972"/>
            <a:ext cx="8902700" cy="1828800"/>
          </a:xfrm>
          <a:prstGeom prst="rect">
            <a:avLst/>
          </a:prstGeom>
        </p:spPr>
      </p:pic>
      <p:graphicFrame>
        <p:nvGraphicFramePr>
          <p:cNvPr id="9" name="Table 7">
            <a:extLst>
              <a:ext uri="{FF2B5EF4-FFF2-40B4-BE49-F238E27FC236}">
                <a16:creationId xmlns:a16="http://schemas.microsoft.com/office/drawing/2014/main" id="{4AFB506E-8EE1-C24F-9CB7-0B7B3B21DA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37784"/>
              </p:ext>
            </p:extLst>
          </p:nvPr>
        </p:nvGraphicFramePr>
        <p:xfrm>
          <a:off x="4013290" y="5209745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18383646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6804457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>
                          <a:latin typeface="Arial" panose="020B0604020202020204" pitchFamily="34" charset="0"/>
                        </a:rPr>
                        <a:t>Combinator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>
                          <a:latin typeface="Arial" panose="020B0604020202020204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396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op3</a:t>
                      </a:r>
                      <a:r>
                        <a:rPr lang="en-US" b="0" baseline="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b="1" baseline="0" dirty="0">
                          <a:solidFill>
                            <a:srgbClr val="AA22FF"/>
                          </a:solidFill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b="0" baseline="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op1</a:t>
                      </a:r>
                      <a:r>
                        <a:rPr lang="en-US" b="0" baseline="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b="1" baseline="0" dirty="0">
                          <a:solidFill>
                            <a:srgbClr val="AA22FF"/>
                          </a:solidFill>
                          <a:latin typeface="Courier New" panose="02070309020205020404" pitchFamily="49" charset="0"/>
                        </a:rPr>
                        <a:t>&gt;&gt;</a:t>
                      </a:r>
                      <a:r>
                        <a:rPr lang="en-US" b="0" baseline="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op2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pipe (add dataflow edge)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090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baseline="0" dirty="0">
                          <a:latin typeface="Courier New" panose="02070309020205020404" pitchFamily="49" charset="0"/>
                        </a:rPr>
                        <a:t>op3 </a:t>
                      </a:r>
                      <a:r>
                        <a:rPr lang="en-US" b="1" baseline="0" dirty="0">
                          <a:solidFill>
                            <a:srgbClr val="AA22FF"/>
                          </a:solidFill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b="0" baseline="0" dirty="0">
                          <a:latin typeface="Courier New" panose="02070309020205020404" pitchFamily="49" charset="0"/>
                        </a:rPr>
                        <a:t> op1 </a:t>
                      </a:r>
                      <a:r>
                        <a:rPr lang="en-US" b="1" baseline="0" dirty="0">
                          <a:solidFill>
                            <a:srgbClr val="AA22FF"/>
                          </a:solidFill>
                          <a:latin typeface="Courier New" panose="02070309020205020404" pitchFamily="49" charset="0"/>
                        </a:rPr>
                        <a:t>&amp;</a:t>
                      </a:r>
                      <a:r>
                        <a:rPr lang="en-US" b="0" baseline="0" dirty="0">
                          <a:latin typeface="Courier New" panose="02070309020205020404" pitchFamily="49" charset="0"/>
                        </a:rPr>
                        <a:t> op2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baseline="0" dirty="0">
                          <a:latin typeface="Arial" panose="020B0604020202020204" pitchFamily="34" charset="0"/>
                        </a:rPr>
                        <a:t>union (no added edge)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888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baseline="0" dirty="0">
                          <a:latin typeface="Courier New" panose="02070309020205020404" pitchFamily="49" charset="0"/>
                        </a:rPr>
                        <a:t>op3 </a:t>
                      </a:r>
                      <a:r>
                        <a:rPr lang="en-US" b="1" baseline="0" dirty="0">
                          <a:solidFill>
                            <a:srgbClr val="AA22FF"/>
                          </a:solidFill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b="0" baseline="0" dirty="0">
                          <a:latin typeface="Courier New" panose="02070309020205020404" pitchFamily="49" charset="0"/>
                        </a:rPr>
                        <a:t> op1 </a:t>
                      </a:r>
                      <a:r>
                        <a:rPr lang="en-US" b="1" baseline="0" dirty="0">
                          <a:solidFill>
                            <a:srgbClr val="AA22FF"/>
                          </a:solidFill>
                          <a:latin typeface="Courier New" panose="02070309020205020404" pitchFamily="49" charset="0"/>
                        </a:rPr>
                        <a:t>|</a:t>
                      </a:r>
                      <a:r>
                        <a:rPr lang="en-US" b="0" baseline="0" dirty="0">
                          <a:latin typeface="Courier New" panose="02070309020205020404" pitchFamily="49" charset="0"/>
                        </a:rPr>
                        <a:t> op2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baseline="0" dirty="0">
                          <a:latin typeface="Arial" panose="020B0604020202020204" pitchFamily="34" charset="0"/>
                        </a:rPr>
                        <a:t>choice (AutoML picks one)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46343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A412CDC-E236-694B-A900-76722727881A}"/>
              </a:ext>
            </a:extLst>
          </p:cNvPr>
          <p:cNvSpPr txBox="1"/>
          <p:nvPr/>
        </p:nvSpPr>
        <p:spPr>
          <a:xfrm>
            <a:off x="849777" y="6162260"/>
            <a:ext cx="2562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details in the paper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95BC16F6-0C6F-3A4F-BBDC-7299DF540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6617" y="29681"/>
            <a:ext cx="2564673" cy="18060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5C74977-FD1F-9E48-AB05-2BBD149C6DDE}"/>
              </a:ext>
            </a:extLst>
          </p:cNvPr>
          <p:cNvSpPr/>
          <p:nvPr/>
        </p:nvSpPr>
        <p:spPr>
          <a:xfrm>
            <a:off x="10671351" y="791829"/>
            <a:ext cx="1049592" cy="239149"/>
          </a:xfrm>
          <a:prstGeom prst="rect">
            <a:avLst/>
          </a:prstGeom>
          <a:solidFill>
            <a:srgbClr val="FFFF0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48432F-609F-5F47-85DF-DD0870F9AF35}"/>
              </a:ext>
            </a:extLst>
          </p:cNvPr>
          <p:cNvSpPr txBox="1"/>
          <p:nvPr/>
        </p:nvSpPr>
        <p:spPr>
          <a:xfrm>
            <a:off x="2178511" y="4056286"/>
            <a:ext cx="7225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Combinators “glue” together operators.</a:t>
            </a:r>
          </a:p>
          <a:p>
            <a:pPr marL="285750" indent="-285750">
              <a:buFontTx/>
              <a:buChar char="-"/>
            </a:pPr>
            <a:r>
              <a:rPr lang="en-US" dirty="0"/>
              <a:t>We automatically ”glue” together individual search spaces appropriately.</a:t>
            </a:r>
          </a:p>
        </p:txBody>
      </p:sp>
    </p:spTree>
    <p:extLst>
      <p:ext uri="{BB962C8B-B14F-4D97-AF65-F5344CB8AC3E}">
        <p14:creationId xmlns:p14="http://schemas.microsoft.com/office/powerpoint/2010/main" val="3356086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1E8E8-C68F-C540-8D83-948376B1A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(JSON) Schemas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9593D-CE6F-DD4B-BCB6-53B20BCF3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103" y="1714546"/>
            <a:ext cx="6205331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 err="1"/>
              <a:t>SimpleImputer</a:t>
            </a:r>
            <a:r>
              <a:rPr lang="en-US" sz="1800" dirty="0"/>
              <a:t>: {"type" : "object",</a:t>
            </a:r>
          </a:p>
          <a:p>
            <a:pPr marL="0" indent="0">
              <a:buNone/>
            </a:pPr>
            <a:r>
              <a:rPr lang="en-US" sz="1800" dirty="0"/>
              <a:t>"properties": {</a:t>
            </a:r>
          </a:p>
          <a:p>
            <a:pPr marL="0" indent="0">
              <a:buNone/>
            </a:pPr>
            <a:r>
              <a:rPr lang="en-US" sz="1800" dirty="0"/>
              <a:t>  "strategy":  {</a:t>
            </a:r>
          </a:p>
          <a:p>
            <a:pPr marL="0" indent="0">
              <a:buNone/>
            </a:pPr>
            <a:r>
              <a:rPr lang="en-US" sz="1800" dirty="0"/>
              <a:t>      "</a:t>
            </a:r>
            <a:r>
              <a:rPr lang="en-US" sz="1800" dirty="0" err="1"/>
              <a:t>enum</a:t>
            </a:r>
            <a:r>
              <a:rPr lang="en-US" sz="1800" dirty="0"/>
              <a:t>": ["constant ", "mean", </a:t>
            </a:r>
          </a:p>
          <a:p>
            <a:pPr marL="0" indent="0">
              <a:buNone/>
            </a:pPr>
            <a:r>
              <a:rPr lang="en-US" sz="1800" dirty="0"/>
              <a:t>                       "median", "</a:t>
            </a:r>
            <a:r>
              <a:rPr lang="en-US" sz="1800" dirty="0" err="1"/>
              <a:t>most_frequent</a:t>
            </a:r>
            <a:r>
              <a:rPr lang="en-US" sz="1800" dirty="0"/>
              <a:t>"],</a:t>
            </a:r>
          </a:p>
          <a:p>
            <a:pPr marL="0" indent="0">
              <a:buNone/>
            </a:pPr>
            <a:r>
              <a:rPr lang="en-US" sz="1800" dirty="0"/>
              <a:t>      "default": "mean”},</a:t>
            </a:r>
          </a:p>
          <a:p>
            <a:pPr marL="0" indent="0">
              <a:buNone/>
            </a:pPr>
            <a:r>
              <a:rPr lang="en-US" sz="1800" dirty="0"/>
              <a:t> "</a:t>
            </a:r>
            <a:r>
              <a:rPr lang="en-US" sz="1800" dirty="0" err="1"/>
              <a:t>fill_value</a:t>
            </a:r>
            <a:r>
              <a:rPr lang="en-US" sz="1800" dirty="0"/>
              <a:t>": {</a:t>
            </a:r>
            <a:br>
              <a:rPr lang="en-US" sz="1800" dirty="0"/>
            </a:br>
            <a:r>
              <a:rPr lang="en-US" sz="1800" dirty="0"/>
              <a:t>    "</a:t>
            </a:r>
            <a:r>
              <a:rPr lang="en-US" sz="1800" dirty="0" err="1"/>
              <a:t>anyOf</a:t>
            </a:r>
            <a:r>
              <a:rPr lang="en-US" sz="1800" dirty="0"/>
              <a:t>": [</a:t>
            </a:r>
          </a:p>
          <a:p>
            <a:pPr marL="0" indent="0">
              <a:buNone/>
            </a:pPr>
            <a:r>
              <a:rPr lang="en-US" sz="1800" dirty="0"/>
              <a:t>          {"type": "number"}, </a:t>
            </a:r>
          </a:p>
          <a:p>
            <a:pPr marL="0" indent="0">
              <a:buNone/>
            </a:pPr>
            <a:r>
              <a:rPr lang="en-US" sz="1800" dirty="0"/>
              <a:t>          {"type": "string"}, </a:t>
            </a:r>
          </a:p>
          <a:p>
            <a:pPr marL="0" indent="0">
              <a:buNone/>
            </a:pPr>
            <a:r>
              <a:rPr lang="en-US" sz="1800" dirty="0"/>
              <a:t>          {"</a:t>
            </a:r>
            <a:r>
              <a:rPr lang="en-US" sz="1800" dirty="0" err="1"/>
              <a:t>enum</a:t>
            </a:r>
            <a:r>
              <a:rPr lang="en-US" sz="1800" dirty="0"/>
              <a:t>": [None]}],</a:t>
            </a:r>
          </a:p>
          <a:p>
            <a:pPr marL="0" indent="0">
              <a:buNone/>
            </a:pPr>
            <a:r>
              <a:rPr lang="en-US" sz="1800" dirty="0"/>
              <a:t>     "default": None,</a:t>
            </a:r>
          </a:p>
          <a:p>
            <a:pPr marL="0" indent="0">
              <a:buNone/>
            </a:pPr>
            <a:r>
              <a:rPr lang="en-US" sz="1800" dirty="0"/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3C576DC-DF3E-EC4D-A9F4-3E9C3BBBBAE2}"/>
              </a:ext>
            </a:extLst>
          </p:cNvPr>
          <p:cNvSpPr txBox="1">
            <a:spLocks/>
          </p:cNvSpPr>
          <p:nvPr/>
        </p:nvSpPr>
        <p:spPr>
          <a:xfrm>
            <a:off x="4718538" y="1338949"/>
            <a:ext cx="3483791" cy="51025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PCA: {"type" : "object",</a:t>
            </a:r>
          </a:p>
          <a:p>
            <a:pPr marL="0" indent="0">
              <a:buNone/>
            </a:pPr>
            <a:r>
              <a:rPr lang="en-US" sz="1800" dirty="0"/>
              <a:t>"properties”</a:t>
            </a:r>
            <a:br>
              <a:rPr lang="en-US" sz="1800" dirty="0"/>
            </a:br>
            <a:r>
              <a:rPr lang="en-US" sz="1800" dirty="0"/>
              <a:t>    "</a:t>
            </a:r>
            <a:r>
              <a:rPr lang="en-US" sz="1800" dirty="0" err="1"/>
              <a:t>n_components</a:t>
            </a:r>
            <a:r>
              <a:rPr lang="en-US" sz="1800" dirty="0"/>
              <a:t>": {</a:t>
            </a:r>
            <a:br>
              <a:rPr lang="en-US" sz="1800" dirty="0"/>
            </a:br>
            <a:r>
              <a:rPr lang="en-US" sz="1800" dirty="0"/>
              <a:t>        "</a:t>
            </a:r>
            <a:r>
              <a:rPr lang="en-US" sz="1800" dirty="0" err="1"/>
              <a:t>anyOf</a:t>
            </a:r>
            <a:r>
              <a:rPr lang="en-US" sz="1800" dirty="0"/>
              <a:t>": [</a:t>
            </a:r>
            <a:br>
              <a:rPr lang="en-US" sz="1800" dirty="0"/>
            </a:br>
            <a:r>
              <a:rPr lang="en-US" sz="1800" dirty="0"/>
              <a:t>            { "</a:t>
            </a:r>
            <a:r>
              <a:rPr lang="en-US" sz="1800" dirty="0" err="1"/>
              <a:t>enum</a:t>
            </a:r>
            <a:r>
              <a:rPr lang="en-US" sz="1800" dirty="0"/>
              <a:t>": [None, ["</a:t>
            </a:r>
            <a:r>
              <a:rPr lang="en-US" sz="1800" dirty="0" err="1"/>
              <a:t>mle</a:t>
            </a:r>
            <a:r>
              <a:rPr lang="en-US" sz="1800" dirty="0"/>
              <a:t>"]] },</a:t>
            </a:r>
            <a:br>
              <a:rPr lang="en-US" sz="1800" dirty="0"/>
            </a:br>
            <a:r>
              <a:rPr lang="en-US" sz="1800" dirty="0"/>
              <a:t>            {  "type": "number",</a:t>
            </a:r>
            <a:br>
              <a:rPr lang="en-US" sz="1800" dirty="0"/>
            </a:br>
            <a:r>
              <a:rPr lang="en-US" sz="1800" dirty="0"/>
              <a:t>                "minimum": 0.0,</a:t>
            </a:r>
            <a:br>
              <a:rPr lang="en-US" sz="1800" dirty="0"/>
            </a:br>
            <a:r>
              <a:rPr lang="en-US" sz="1800" dirty="0"/>
              <a:t>                "</a:t>
            </a:r>
            <a:r>
              <a:rPr lang="en-US" sz="1800" dirty="0" err="1"/>
              <a:t>exclusiveMinimum</a:t>
            </a:r>
            <a:r>
              <a:rPr lang="en-US" sz="1800" dirty="0"/>
              <a:t>": True,</a:t>
            </a:r>
            <a:br>
              <a:rPr lang="en-US" sz="1800" dirty="0"/>
            </a:br>
            <a:r>
              <a:rPr lang="en-US" sz="1800" dirty="0"/>
              <a:t>                "maximum": 1.0,</a:t>
            </a:r>
            <a:br>
              <a:rPr lang="en-US" sz="1800" dirty="0"/>
            </a:br>
            <a:r>
              <a:rPr lang="en-US" sz="1800" dirty="0"/>
              <a:t>                "</a:t>
            </a:r>
            <a:r>
              <a:rPr lang="en-US" sz="1800" dirty="0" err="1"/>
              <a:t>exclusiveMaximum</a:t>
            </a:r>
            <a:r>
              <a:rPr lang="en-US" sz="1800" dirty="0"/>
              <a:t>": True,</a:t>
            </a:r>
            <a:br>
              <a:rPr lang="en-US" sz="1800" dirty="0"/>
            </a:br>
            <a:r>
              <a:rPr lang="en-US" sz="1800" dirty="0"/>
              <a:t>            },</a:t>
            </a:r>
            <a:br>
              <a:rPr lang="en-US" sz="1800" dirty="0"/>
            </a:br>
            <a:r>
              <a:rPr lang="en-US" sz="1800" dirty="0"/>
              <a:t>            { "type": "integer",</a:t>
            </a:r>
            <a:br>
              <a:rPr lang="en-US" sz="1800" dirty="0"/>
            </a:br>
            <a:r>
              <a:rPr lang="en-US" sz="1800" dirty="0"/>
              <a:t>                "minimum": 1</a:t>
            </a:r>
          </a:p>
          <a:p>
            <a:pPr marL="0" indent="0">
              <a:buNone/>
            </a:pPr>
            <a:r>
              <a:rPr lang="en-US" sz="1800" dirty="0"/>
              <a:t>             },</a:t>
            </a:r>
            <a:br>
              <a:rPr lang="en-US" sz="1800" dirty="0"/>
            </a:br>
            <a:r>
              <a:rPr lang="en-US" sz="1800" dirty="0"/>
              <a:t>        ],</a:t>
            </a:r>
            <a:br>
              <a:rPr lang="en-US" sz="1800" dirty="0"/>
            </a:br>
            <a:r>
              <a:rPr lang="en-US" sz="1800" dirty="0"/>
              <a:t>        "default": None,</a:t>
            </a:r>
            <a:br>
              <a:rPr lang="en-US" sz="1800" dirty="0"/>
            </a:br>
            <a:r>
              <a:rPr lang="en-US" sz="1800" dirty="0"/>
              <a:t>    }</a:t>
            </a:r>
          </a:p>
          <a:p>
            <a:pPr marL="0" indent="0">
              <a:buNone/>
            </a:pPr>
            <a:r>
              <a:rPr lang="en-US" sz="1800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04B213-E76C-7E44-AAB5-755BED5B05AB}"/>
              </a:ext>
            </a:extLst>
          </p:cNvPr>
          <p:cNvSpPr txBox="1"/>
          <p:nvPr/>
        </p:nvSpPr>
        <p:spPr>
          <a:xfrm>
            <a:off x="8697858" y="3432034"/>
            <a:ext cx="3239039" cy="230832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We also support: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Description fields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Validation only specifications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Inter-parameter constraints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Data dependent specifications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Lists, tuples, and arrays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Nested operators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“Any”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… 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73D8058-8F3B-8D4E-94A3-B7B45205B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6617" y="29681"/>
            <a:ext cx="2564673" cy="18060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AB5098-8719-8A45-B752-F43E08B9364E}"/>
              </a:ext>
            </a:extLst>
          </p:cNvPr>
          <p:cNvSpPr/>
          <p:nvPr/>
        </p:nvSpPr>
        <p:spPr>
          <a:xfrm>
            <a:off x="10671351" y="791829"/>
            <a:ext cx="1049592" cy="239149"/>
          </a:xfrm>
          <a:prstGeom prst="rect">
            <a:avLst/>
          </a:prstGeom>
          <a:solidFill>
            <a:srgbClr val="FFFF0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16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4E142-9ED3-B549-AC24-D85E2DD15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FA814-BF0F-1040-AEFD-39641D509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3600"/>
            <a:ext cx="10515600" cy="1981200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Lale</a:t>
            </a:r>
            <a:r>
              <a:rPr lang="en-US" dirty="0"/>
              <a:t> currently has 216 operators from </a:t>
            </a:r>
            <a:r>
              <a:rPr lang="en-US" dirty="0" err="1"/>
              <a:t>sklearn</a:t>
            </a:r>
            <a:r>
              <a:rPr lang="en-US" dirty="0"/>
              <a:t>, </a:t>
            </a:r>
            <a:r>
              <a:rPr lang="en-US" dirty="0" err="1"/>
              <a:t>imblearn</a:t>
            </a:r>
            <a:r>
              <a:rPr lang="en-US" dirty="0"/>
              <a:t>, aif360, </a:t>
            </a:r>
            <a:r>
              <a:rPr lang="en-US" dirty="0" err="1"/>
              <a:t>lightgbm</a:t>
            </a:r>
            <a:r>
              <a:rPr lang="en-US" dirty="0"/>
              <a:t>, </a:t>
            </a:r>
            <a:r>
              <a:rPr lang="en-US" dirty="0" err="1"/>
              <a:t>xgboost</a:t>
            </a:r>
            <a:r>
              <a:rPr lang="en-US" dirty="0"/>
              <a:t> etc.</a:t>
            </a:r>
          </a:p>
          <a:p>
            <a:r>
              <a:rPr lang="en-US" dirty="0"/>
              <a:t>The operators can also be deep neural networks.</a:t>
            </a:r>
          </a:p>
          <a:p>
            <a:r>
              <a:rPr lang="en-US" dirty="0"/>
              <a:t>Papers at AutoML@ICML'20 and SecML@ICLR’21 on inferring schemas from documentation and static analysis of code.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B90E3551-3FEA-0E47-A934-7CBB775B8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43" y="4114800"/>
            <a:ext cx="9652000" cy="198120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8920D55-B6D8-ED4E-BB68-7E1573D0F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6617" y="29681"/>
            <a:ext cx="2564673" cy="18060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0E0523-4C5E-1B43-8012-7A47FE4FFF0F}"/>
              </a:ext>
            </a:extLst>
          </p:cNvPr>
          <p:cNvSpPr/>
          <p:nvPr/>
        </p:nvSpPr>
        <p:spPr>
          <a:xfrm>
            <a:off x="10753343" y="560832"/>
            <a:ext cx="816865" cy="266845"/>
          </a:xfrm>
          <a:prstGeom prst="rect">
            <a:avLst/>
          </a:prstGeom>
          <a:solidFill>
            <a:srgbClr val="FFFF0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7AABF0-04A1-8F47-BBEB-FC243188FFE3}"/>
              </a:ext>
            </a:extLst>
          </p:cNvPr>
          <p:cNvSpPr txBox="1"/>
          <p:nvPr/>
        </p:nvSpPr>
        <p:spPr>
          <a:xfrm>
            <a:off x="2837587" y="1302277"/>
            <a:ext cx="5646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make_operator</a:t>
            </a:r>
            <a:r>
              <a:rPr lang="en-US" sz="2400" b="1" dirty="0"/>
              <a:t>(implementation, schemas)</a:t>
            </a:r>
          </a:p>
        </p:txBody>
      </p:sp>
    </p:spTree>
    <p:extLst>
      <p:ext uri="{BB962C8B-B14F-4D97-AF65-F5344CB8AC3E}">
        <p14:creationId xmlns:p14="http://schemas.microsoft.com/office/powerpoint/2010/main" val="1622577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4E142-9ED3-B549-AC24-D85E2DD15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 Grammars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AD63162-8E84-BE41-9960-4277984FD3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496455"/>
              </p:ext>
            </p:extLst>
          </p:nvPr>
        </p:nvGraphicFramePr>
        <p:xfrm>
          <a:off x="1760152" y="4545322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18383646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6804457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>
                          <a:latin typeface="Arial" panose="020B0604020202020204" pitchFamily="34" charset="0"/>
                        </a:rPr>
                        <a:t>Combinator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>
                          <a:latin typeface="Arial" panose="020B0604020202020204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396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op3</a:t>
                      </a:r>
                      <a:r>
                        <a:rPr lang="en-US" b="0" baseline="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b="1" baseline="0" dirty="0">
                          <a:solidFill>
                            <a:srgbClr val="AA22FF"/>
                          </a:solidFill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b="0" baseline="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op1</a:t>
                      </a:r>
                      <a:r>
                        <a:rPr lang="en-US" b="0" baseline="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b="1" baseline="0" dirty="0">
                          <a:solidFill>
                            <a:srgbClr val="AA22FF"/>
                          </a:solidFill>
                          <a:latin typeface="Courier New" panose="02070309020205020404" pitchFamily="49" charset="0"/>
                        </a:rPr>
                        <a:t>&gt;&gt;</a:t>
                      </a:r>
                      <a:r>
                        <a:rPr lang="en-US" b="0" baseline="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op2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pipe (add dataflow edge)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090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baseline="0" dirty="0">
                          <a:latin typeface="Courier New" panose="02070309020205020404" pitchFamily="49" charset="0"/>
                        </a:rPr>
                        <a:t>op3 </a:t>
                      </a:r>
                      <a:r>
                        <a:rPr lang="en-US" b="1" baseline="0" dirty="0">
                          <a:solidFill>
                            <a:srgbClr val="AA22FF"/>
                          </a:solidFill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b="0" baseline="0" dirty="0">
                          <a:latin typeface="Courier New" panose="02070309020205020404" pitchFamily="49" charset="0"/>
                        </a:rPr>
                        <a:t> op1 </a:t>
                      </a:r>
                      <a:r>
                        <a:rPr lang="en-US" b="1" baseline="0" dirty="0">
                          <a:solidFill>
                            <a:srgbClr val="AA22FF"/>
                          </a:solidFill>
                          <a:latin typeface="Courier New" panose="02070309020205020404" pitchFamily="49" charset="0"/>
                        </a:rPr>
                        <a:t>&amp;</a:t>
                      </a:r>
                      <a:r>
                        <a:rPr lang="en-US" b="0" baseline="0" dirty="0">
                          <a:latin typeface="Courier New" panose="02070309020205020404" pitchFamily="49" charset="0"/>
                        </a:rPr>
                        <a:t> op2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baseline="0" dirty="0">
                          <a:latin typeface="Arial" panose="020B0604020202020204" pitchFamily="34" charset="0"/>
                        </a:rPr>
                        <a:t>union (no added edge)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888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baseline="0" dirty="0">
                          <a:latin typeface="Courier New" panose="02070309020205020404" pitchFamily="49" charset="0"/>
                        </a:rPr>
                        <a:t>op3 </a:t>
                      </a:r>
                      <a:r>
                        <a:rPr lang="en-US" b="1" baseline="0" dirty="0">
                          <a:solidFill>
                            <a:srgbClr val="AA22FF"/>
                          </a:solidFill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b="0" baseline="0" dirty="0">
                          <a:latin typeface="Courier New" panose="02070309020205020404" pitchFamily="49" charset="0"/>
                        </a:rPr>
                        <a:t> op1 </a:t>
                      </a:r>
                      <a:r>
                        <a:rPr lang="en-US" b="1" baseline="0" dirty="0">
                          <a:solidFill>
                            <a:srgbClr val="AA22FF"/>
                          </a:solidFill>
                          <a:latin typeface="Courier New" panose="02070309020205020404" pitchFamily="49" charset="0"/>
                        </a:rPr>
                        <a:t>|</a:t>
                      </a:r>
                      <a:r>
                        <a:rPr lang="en-US" b="0" baseline="0" dirty="0">
                          <a:latin typeface="Courier New" panose="02070309020205020404" pitchFamily="49" charset="0"/>
                        </a:rPr>
                        <a:t> op2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baseline="0" dirty="0">
                          <a:latin typeface="Arial" panose="020B0604020202020204" pitchFamily="34" charset="0"/>
                        </a:rPr>
                        <a:t>choice (AutoML picks one)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463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baseline="0" dirty="0">
                          <a:latin typeface="Courier New" panose="02070309020205020404" pitchFamily="49" charset="0"/>
                        </a:rPr>
                        <a:t>g.op3 = … g.op3 …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baseline="0" dirty="0">
                          <a:latin typeface="Arial" panose="020B0604020202020204" pitchFamily="34" charset="0"/>
                        </a:rPr>
                        <a:t>Recursive reference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145657"/>
                  </a:ext>
                </a:extLst>
              </a:tr>
            </a:tbl>
          </a:graphicData>
        </a:graphic>
      </p:graphicFrame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AAA649-5E0F-6141-A90B-D9ABAA0D2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1222376"/>
          </a:xfrm>
        </p:spPr>
        <p:txBody>
          <a:bodyPr/>
          <a:lstStyle/>
          <a:p>
            <a:r>
              <a:rPr lang="en-US" dirty="0"/>
              <a:t>Extends combinators to allow for recursion.</a:t>
            </a:r>
          </a:p>
          <a:p>
            <a:r>
              <a:rPr lang="en-US" dirty="0"/>
              <a:t>Enables pipeline topology search with a simple compact representation</a:t>
            </a:r>
          </a:p>
          <a:p>
            <a:endParaRPr lang="en-US" dirty="0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F108532B-1656-E740-81F1-AA981C14C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6617" y="29681"/>
            <a:ext cx="2564673" cy="180603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24D1F4A-525A-5847-B19D-3E250F0A6FFC}"/>
              </a:ext>
            </a:extLst>
          </p:cNvPr>
          <p:cNvSpPr/>
          <p:nvPr/>
        </p:nvSpPr>
        <p:spPr>
          <a:xfrm>
            <a:off x="10858953" y="426720"/>
            <a:ext cx="1049592" cy="186623"/>
          </a:xfrm>
          <a:prstGeom prst="rect">
            <a:avLst/>
          </a:prstGeom>
          <a:solidFill>
            <a:srgbClr val="FFFF0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68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CF272-7A1C-EA40-A405-3C28EAADE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0F21B-7DF5-A94B-B31C-EBB0CEB68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490458"/>
            <a:ext cx="10515600" cy="4351338"/>
          </a:xfrm>
        </p:spPr>
        <p:txBody>
          <a:bodyPr/>
          <a:lstStyle/>
          <a:p>
            <a:r>
              <a:rPr lang="en-US" dirty="0"/>
              <a:t>Does the translation scheme work for diverse planned pipelines?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Does the translation scheme work for diverse optimizer backends?  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ADC53C1E-D6E6-2B4E-8662-0CE5B86ED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307" y="1828800"/>
            <a:ext cx="8441783" cy="2891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F533CB-A686-4C42-98F3-3D60EA76D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307" y="5214254"/>
            <a:ext cx="8441783" cy="79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3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D59B2-4804-E04E-AC30-609F07402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Machine Learning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D74ADB-4784-B84F-81D2-6C73353BD960}"/>
              </a:ext>
            </a:extLst>
          </p:cNvPr>
          <p:cNvSpPr/>
          <p:nvPr/>
        </p:nvSpPr>
        <p:spPr>
          <a:xfrm>
            <a:off x="3356821" y="2461952"/>
            <a:ext cx="2743200" cy="914400"/>
          </a:xfrm>
          <a:prstGeom prst="rect">
            <a:avLst/>
          </a:prstGeom>
          <a:solidFill>
            <a:srgbClr val="E5F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Trainable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</a:rPr>
              <a:t>Pipeline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(all choices of operations and hyperparameters are bound)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3E0B2B-3547-964C-BD59-6EE1D496FB6B}"/>
              </a:ext>
            </a:extLst>
          </p:cNvPr>
          <p:cNvSpPr/>
          <p:nvPr/>
        </p:nvSpPr>
        <p:spPr>
          <a:xfrm>
            <a:off x="8080572" y="4158123"/>
            <a:ext cx="990600" cy="6555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Metrics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070B53-47D6-F942-89F4-B664104671FA}"/>
              </a:ext>
            </a:extLst>
          </p:cNvPr>
          <p:cNvSpPr/>
          <p:nvPr/>
        </p:nvSpPr>
        <p:spPr>
          <a:xfrm>
            <a:off x="3356821" y="4168321"/>
            <a:ext cx="2743200" cy="6453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Trained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</a:rPr>
              <a:t>Pipeline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(learnable coefficients are bound)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31C4DD-C48E-4E4F-B305-6E1BD1C63248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4728421" y="3376352"/>
            <a:ext cx="0" cy="79196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1FBAD15-B2AC-1247-82F9-02F006830EDA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 flipV="1">
            <a:off x="6100021" y="4485893"/>
            <a:ext cx="1980551" cy="5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10A7FD9-E3DE-0B41-A8AD-606ED0386B55}"/>
              </a:ext>
            </a:extLst>
          </p:cNvPr>
          <p:cNvSpPr txBox="1"/>
          <p:nvPr/>
        </p:nvSpPr>
        <p:spPr>
          <a:xfrm>
            <a:off x="4732946" y="358299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train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51BB76-BF8C-B849-B967-79646AE39B0F}"/>
              </a:ext>
            </a:extLst>
          </p:cNvPr>
          <p:cNvSpPr txBox="1"/>
          <p:nvPr/>
        </p:nvSpPr>
        <p:spPr>
          <a:xfrm>
            <a:off x="7018266" y="4103216"/>
            <a:ext cx="1056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evaluate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16C3005-0C6A-654B-82B0-71E4A37FD34E}"/>
              </a:ext>
            </a:extLst>
          </p:cNvPr>
          <p:cNvCxnSpPr>
            <a:cxnSpLocks/>
          </p:cNvCxnSpPr>
          <p:nvPr/>
        </p:nvCxnSpPr>
        <p:spPr>
          <a:xfrm flipH="1">
            <a:off x="2104577" y="2913226"/>
            <a:ext cx="868361" cy="3098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874551C-3C97-2442-B9B2-033CDB2A2381}"/>
              </a:ext>
            </a:extLst>
          </p:cNvPr>
          <p:cNvSpPr/>
          <p:nvPr/>
        </p:nvSpPr>
        <p:spPr>
          <a:xfrm>
            <a:off x="4777611" y="1795189"/>
            <a:ext cx="0" cy="2031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B3BF9C-CFEC-C341-A5B9-11661F9C9AD8}"/>
              </a:ext>
            </a:extLst>
          </p:cNvPr>
          <p:cNvSpPr/>
          <p:nvPr/>
        </p:nvSpPr>
        <p:spPr>
          <a:xfrm>
            <a:off x="841343" y="3508697"/>
            <a:ext cx="1451113" cy="5253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FE026B-7A9B-BE42-8D44-1FCA02FACCCD}"/>
              </a:ext>
            </a:extLst>
          </p:cNvPr>
          <p:cNvSpPr txBox="1"/>
          <p:nvPr/>
        </p:nvSpPr>
        <p:spPr>
          <a:xfrm>
            <a:off x="2182125" y="2503464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noProof="0" dirty="0">
                <a:solidFill>
                  <a:prstClr val="black"/>
                </a:solidFill>
                <a:latin typeface="Arial" panose="020B0604020202020204" pitchFamily="34" charset="0"/>
              </a:rPr>
              <a:t>edit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22" name="Group 17">
            <a:extLst>
              <a:ext uri="{FF2B5EF4-FFF2-40B4-BE49-F238E27FC236}">
                <a16:creationId xmlns:a16="http://schemas.microsoft.com/office/drawing/2014/main" id="{654115D9-3A6E-8647-88D6-357C307664D2}"/>
              </a:ext>
            </a:extLst>
          </p:cNvPr>
          <p:cNvGrpSpPr>
            <a:grpSpLocks/>
          </p:cNvGrpSpPr>
          <p:nvPr/>
        </p:nvGrpSpPr>
        <p:grpSpPr bwMode="auto">
          <a:xfrm>
            <a:off x="973176" y="2175924"/>
            <a:ext cx="1187450" cy="1658938"/>
            <a:chOff x="924868" y="2313973"/>
            <a:chExt cx="1188720" cy="1659573"/>
          </a:xfrm>
        </p:grpSpPr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2B7CE5CF-A527-9C44-B148-E24B9C573DD6}"/>
                </a:ext>
              </a:extLst>
            </p:cNvPr>
            <p:cNvSpPr/>
            <p:nvPr/>
          </p:nvSpPr>
          <p:spPr>
            <a:xfrm>
              <a:off x="1244296" y="2313973"/>
              <a:ext cx="549862" cy="547898"/>
            </a:xfrm>
            <a:prstGeom prst="arc">
              <a:avLst>
                <a:gd name="adj1" fmla="val 7390944"/>
                <a:gd name="adj2" fmla="val 3400725"/>
              </a:avLst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B39BE68A-5928-044C-8978-A89A2C82CFCC}"/>
                </a:ext>
              </a:extLst>
            </p:cNvPr>
            <p:cNvSpPr/>
            <p:nvPr/>
          </p:nvSpPr>
          <p:spPr>
            <a:xfrm>
              <a:off x="924868" y="2784053"/>
              <a:ext cx="1188720" cy="1189493"/>
            </a:xfrm>
            <a:prstGeom prst="arc">
              <a:avLst>
                <a:gd name="adj1" fmla="val 10753943"/>
                <a:gd name="adj2" fmla="val 15185757"/>
              </a:avLst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AE7D012A-5BDD-7E4C-9A85-F1005B2D24F9}"/>
                </a:ext>
              </a:extLst>
            </p:cNvPr>
            <p:cNvSpPr/>
            <p:nvPr/>
          </p:nvSpPr>
          <p:spPr>
            <a:xfrm>
              <a:off x="924868" y="2784053"/>
              <a:ext cx="1188720" cy="1189493"/>
            </a:xfrm>
            <a:prstGeom prst="arc">
              <a:avLst>
                <a:gd name="adj1" fmla="val 17167860"/>
                <a:gd name="adj2" fmla="val 22496"/>
              </a:avLst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3D489F0-8638-C341-92B4-80A87A7A8806}"/>
              </a:ext>
            </a:extLst>
          </p:cNvPr>
          <p:cNvCxnSpPr>
            <a:cxnSpLocks/>
            <a:stCxn id="37" idx="1"/>
          </p:cNvCxnSpPr>
          <p:nvPr/>
        </p:nvCxnSpPr>
        <p:spPr>
          <a:xfrm flipH="1">
            <a:off x="2292458" y="3761736"/>
            <a:ext cx="680480" cy="5926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Arc 35">
            <a:extLst>
              <a:ext uri="{FF2B5EF4-FFF2-40B4-BE49-F238E27FC236}">
                <a16:creationId xmlns:a16="http://schemas.microsoft.com/office/drawing/2014/main" id="{350C8F14-21FD-9B4F-A24F-ECC014B86F96}"/>
              </a:ext>
            </a:extLst>
          </p:cNvPr>
          <p:cNvSpPr>
            <a:spLocks noChangeAspect="1"/>
          </p:cNvSpPr>
          <p:nvPr/>
        </p:nvSpPr>
        <p:spPr>
          <a:xfrm>
            <a:off x="6341040" y="3463136"/>
            <a:ext cx="640080" cy="640080"/>
          </a:xfrm>
          <a:prstGeom prst="arc">
            <a:avLst>
              <a:gd name="adj1" fmla="val 18519583"/>
              <a:gd name="adj2" fmla="val 16185143"/>
            </a:avLst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r>
              <a:rPr lang="en-US" sz="1400">
                <a:latin typeface="Arial" panose="020B0604020202020204" pitchFamily="34" charset="0"/>
              </a:rPr>
              <a:t>loop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AD0A6A7-8A9C-7A4F-9A5A-49752EA4B0F8}"/>
              </a:ext>
            </a:extLst>
          </p:cNvPr>
          <p:cNvSpPr/>
          <p:nvPr/>
        </p:nvSpPr>
        <p:spPr>
          <a:xfrm>
            <a:off x="2972938" y="1890580"/>
            <a:ext cx="6368762" cy="374231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4067673-782F-C242-BFB2-470803444D0F}"/>
              </a:ext>
            </a:extLst>
          </p:cNvPr>
          <p:cNvCxnSpPr>
            <a:cxnSpLocks/>
          </p:cNvCxnSpPr>
          <p:nvPr/>
        </p:nvCxnSpPr>
        <p:spPr>
          <a:xfrm flipH="1" flipV="1">
            <a:off x="9327193" y="3246521"/>
            <a:ext cx="1252245" cy="2829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6E10BF6D-CD26-204A-B518-42ACBAEF562C}"/>
              </a:ext>
            </a:extLst>
          </p:cNvPr>
          <p:cNvSpPr/>
          <p:nvPr/>
        </p:nvSpPr>
        <p:spPr>
          <a:xfrm>
            <a:off x="9948038" y="3306986"/>
            <a:ext cx="1790880" cy="6453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Trained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</a:rPr>
              <a:t>Pipeline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F73466-CEC1-5948-831E-B253B6D3EFAC}"/>
              </a:ext>
            </a:extLst>
          </p:cNvPr>
          <p:cNvSpPr/>
          <p:nvPr/>
        </p:nvSpPr>
        <p:spPr>
          <a:xfrm>
            <a:off x="8427307" y="5906529"/>
            <a:ext cx="3678195" cy="880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Pipeline = dataflow graph composed of multiple ML operations</a:t>
            </a:r>
          </a:p>
        </p:txBody>
      </p:sp>
    </p:spTree>
    <p:extLst>
      <p:ext uri="{BB962C8B-B14F-4D97-AF65-F5344CB8AC3E}">
        <p14:creationId xmlns:p14="http://schemas.microsoft.com/office/powerpoint/2010/main" val="425098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/>
      <p:bldP spid="15" grpId="0"/>
      <p:bldP spid="21" grpId="0"/>
      <p:bldP spid="36" grpId="0" animBg="1"/>
      <p:bldP spid="3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F4CD3-7872-384E-9B72-F8DFE4126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9E548-9755-454F-9B73-60A37BBAA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Between-subjects user study with 18 participants</a:t>
            </a:r>
          </a:p>
          <a:p>
            <a:r>
              <a:rPr lang="en-US" dirty="0"/>
              <a:t>Four tasks to compare Lale to Scikit-learn</a:t>
            </a:r>
          </a:p>
          <a:p>
            <a:r>
              <a:rPr lang="en-US" dirty="0"/>
              <a:t>The tasks covered basics of manual ML and AutoML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670C91-857A-D64D-BE55-B0C1E6209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1" y="3429000"/>
            <a:ext cx="111760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37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7BF562-59E0-414C-9CCF-218D18DC6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0"/>
            <a:ext cx="5489993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AAF7C6-C002-4BD8-ACC3-DCC9CAAC9F24}"/>
              </a:ext>
            </a:extLst>
          </p:cNvPr>
          <p:cNvSpPr txBox="1"/>
          <p:nvPr/>
        </p:nvSpPr>
        <p:spPr>
          <a:xfrm>
            <a:off x="6641988" y="0"/>
            <a:ext cx="3765775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0" cap="small">
                <a:latin typeface="Arial" panose="020B0604020202020204" pitchFamily="34" charset="0"/>
              </a:rPr>
              <a:t>Lale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0D3792-34D0-488F-8E8B-CB614FE87337}"/>
              </a:ext>
            </a:extLst>
          </p:cNvPr>
          <p:cNvSpPr txBox="1"/>
          <p:nvPr/>
        </p:nvSpPr>
        <p:spPr>
          <a:xfrm>
            <a:off x="5650532" y="2167556"/>
            <a:ext cx="5748690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38">
                <a:latin typeface="Arial" panose="020B0604020202020204" pitchFamily="34" charset="0"/>
              </a:rPr>
              <a:t>Library for semi-automated data science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5D251-2913-40B0-9A1A-B6602BFB4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75" y="2625719"/>
            <a:ext cx="3429000" cy="3429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CFDFA1-90E8-4601-A1A0-E328D35BB591}"/>
              </a:ext>
            </a:extLst>
          </p:cNvPr>
          <p:cNvSpPr txBox="1"/>
          <p:nvPr/>
        </p:nvSpPr>
        <p:spPr>
          <a:xfrm>
            <a:off x="6593606" y="6054719"/>
            <a:ext cx="3857146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8" dirty="0">
                <a:latin typeface="Arial" panose="020B0604020202020204" pitchFamily="34" charset="0"/>
              </a:rPr>
              <a:t>https://github.com/IBM/lale</a:t>
            </a:r>
          </a:p>
        </p:txBody>
      </p:sp>
    </p:spTree>
    <p:extLst>
      <p:ext uri="{BB962C8B-B14F-4D97-AF65-F5344CB8AC3E}">
        <p14:creationId xmlns:p14="http://schemas.microsoft.com/office/powerpoint/2010/main" val="3202631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9A00E-2DF7-644E-BCE6-8752C8DF6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Machine Learning (AutoML)</a:t>
            </a:r>
          </a:p>
        </p:txBody>
      </p:sp>
      <p:grpSp>
        <p:nvGrpSpPr>
          <p:cNvPr id="4" name="Group 17">
            <a:extLst>
              <a:ext uri="{FF2B5EF4-FFF2-40B4-BE49-F238E27FC236}">
                <a16:creationId xmlns:a16="http://schemas.microsoft.com/office/drawing/2014/main" id="{1D1E99B8-194D-1348-ADD6-4E155C9B3646}"/>
              </a:ext>
            </a:extLst>
          </p:cNvPr>
          <p:cNvGrpSpPr>
            <a:grpSpLocks/>
          </p:cNvGrpSpPr>
          <p:nvPr/>
        </p:nvGrpSpPr>
        <p:grpSpPr bwMode="auto">
          <a:xfrm>
            <a:off x="611925" y="1974038"/>
            <a:ext cx="1187450" cy="1658938"/>
            <a:chOff x="924868" y="2313973"/>
            <a:chExt cx="1188720" cy="1659573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DA3AEACB-DEDB-9840-9244-89824279C0F5}"/>
                </a:ext>
              </a:extLst>
            </p:cNvPr>
            <p:cNvSpPr/>
            <p:nvPr/>
          </p:nvSpPr>
          <p:spPr>
            <a:xfrm>
              <a:off x="1244296" y="2313973"/>
              <a:ext cx="549862" cy="547898"/>
            </a:xfrm>
            <a:prstGeom prst="arc">
              <a:avLst>
                <a:gd name="adj1" fmla="val 7390944"/>
                <a:gd name="adj2" fmla="val 3400725"/>
              </a:avLst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D01D1CB9-EB2D-CF4F-8136-B0322C65CF5C}"/>
                </a:ext>
              </a:extLst>
            </p:cNvPr>
            <p:cNvSpPr/>
            <p:nvPr/>
          </p:nvSpPr>
          <p:spPr>
            <a:xfrm>
              <a:off x="924868" y="2784053"/>
              <a:ext cx="1188720" cy="1189493"/>
            </a:xfrm>
            <a:prstGeom prst="arc">
              <a:avLst>
                <a:gd name="adj1" fmla="val 10753943"/>
                <a:gd name="adj2" fmla="val 15185757"/>
              </a:avLst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DAF0C870-41F7-2A47-B738-BA66149EF81E}"/>
                </a:ext>
              </a:extLst>
            </p:cNvPr>
            <p:cNvSpPr/>
            <p:nvPr/>
          </p:nvSpPr>
          <p:spPr>
            <a:xfrm>
              <a:off x="924868" y="2784053"/>
              <a:ext cx="1188720" cy="1189493"/>
            </a:xfrm>
            <a:prstGeom prst="arc">
              <a:avLst>
                <a:gd name="adj1" fmla="val 17167860"/>
                <a:gd name="adj2" fmla="val 22496"/>
              </a:avLst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D611B55-B227-5A45-B2C6-B43869BA8F11}"/>
              </a:ext>
            </a:extLst>
          </p:cNvPr>
          <p:cNvSpPr/>
          <p:nvPr/>
        </p:nvSpPr>
        <p:spPr>
          <a:xfrm>
            <a:off x="3023446" y="1999578"/>
            <a:ext cx="2743200" cy="914400"/>
          </a:xfrm>
          <a:prstGeom prst="rect">
            <a:avLst/>
          </a:prstGeom>
          <a:solidFill>
            <a:srgbClr val="81CE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Planned </a:t>
            </a:r>
            <a:r>
              <a:rPr lang="en-US" noProof="0" dirty="0">
                <a:solidFill>
                  <a:schemeClr val="tx1"/>
                </a:solidFill>
                <a:latin typeface="Arial" panose="020B0604020202020204" pitchFamily="34" charset="0"/>
              </a:rPr>
              <a:t>M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odel</a:t>
            </a:r>
            <a:b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(some choices of operations and hyperparameters are free)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C51D18-99C2-C54E-8652-87C7E647FA3B}"/>
              </a:ext>
            </a:extLst>
          </p:cNvPr>
          <p:cNvSpPr/>
          <p:nvPr/>
        </p:nvSpPr>
        <p:spPr>
          <a:xfrm>
            <a:off x="6873072" y="1999578"/>
            <a:ext cx="2743200" cy="914400"/>
          </a:xfrm>
          <a:prstGeom prst="rect">
            <a:avLst/>
          </a:prstGeom>
          <a:solidFill>
            <a:srgbClr val="81CE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Search space</a:t>
            </a:r>
            <a:b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(optimizers: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Hyperopt, SMAC, Hyperband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GridSearch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, …)</a:t>
            </a:r>
            <a:endParaRPr kumimoji="0" lang="en-US" sz="1400" b="0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B7BAB4-BAC0-D540-A9A8-44BDF20EB093}"/>
              </a:ext>
            </a:extLst>
          </p:cNvPr>
          <p:cNvSpPr/>
          <p:nvPr/>
        </p:nvSpPr>
        <p:spPr>
          <a:xfrm>
            <a:off x="3023446" y="3695749"/>
            <a:ext cx="2743200" cy="914400"/>
          </a:xfrm>
          <a:prstGeom prst="rect">
            <a:avLst/>
          </a:prstGeom>
          <a:solidFill>
            <a:srgbClr val="E5F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Trainable Model</a:t>
            </a:r>
            <a:b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(all choices of operations and hyperparameters are bound)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82E05B-F9AD-714A-9E16-5C391FBCF9B9}"/>
              </a:ext>
            </a:extLst>
          </p:cNvPr>
          <p:cNvSpPr/>
          <p:nvPr/>
        </p:nvSpPr>
        <p:spPr>
          <a:xfrm>
            <a:off x="7747197" y="3695749"/>
            <a:ext cx="990600" cy="914400"/>
          </a:xfrm>
          <a:prstGeom prst="rect">
            <a:avLst/>
          </a:prstGeom>
          <a:solidFill>
            <a:srgbClr val="E5F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Point in search space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042BB1-1733-3042-B7F0-AA2016897DD7}"/>
              </a:ext>
            </a:extLst>
          </p:cNvPr>
          <p:cNvSpPr/>
          <p:nvPr/>
        </p:nvSpPr>
        <p:spPr>
          <a:xfrm>
            <a:off x="7747197" y="5391920"/>
            <a:ext cx="990600" cy="6555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Metrics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66C528-DD81-1C47-82FA-9847946C52E7}"/>
              </a:ext>
            </a:extLst>
          </p:cNvPr>
          <p:cNvSpPr/>
          <p:nvPr/>
        </p:nvSpPr>
        <p:spPr>
          <a:xfrm>
            <a:off x="3023446" y="5402118"/>
            <a:ext cx="2743200" cy="6453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Trained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Model</a:t>
            </a:r>
            <a:b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(learnable coefficients are bound)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4A7E1B4-6875-7647-BE1F-7DC969CFE59E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H="1">
            <a:off x="5766646" y="4152949"/>
            <a:ext cx="19805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E9D225-301B-4F43-8637-0212B545F0A2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>
            <a:off x="4395046" y="4610149"/>
            <a:ext cx="0" cy="79196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4ABCBD-0CCD-A744-AAFC-FCE3DBA88762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 flipV="1">
            <a:off x="5766646" y="5719690"/>
            <a:ext cx="1980551" cy="5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AE92D0F-607D-4C4A-9093-F9C93DF8500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5766646" y="2456778"/>
            <a:ext cx="110642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3BF0359-5ECA-B347-8636-F792538939A8}"/>
              </a:ext>
            </a:extLst>
          </p:cNvPr>
          <p:cNvCxnSpPr>
            <a:cxnSpLocks/>
          </p:cNvCxnSpPr>
          <p:nvPr/>
        </p:nvCxnSpPr>
        <p:spPr>
          <a:xfrm flipV="1">
            <a:off x="1812148" y="2472459"/>
            <a:ext cx="753178" cy="1019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21">
            <a:extLst>
              <a:ext uri="{FF2B5EF4-FFF2-40B4-BE49-F238E27FC236}">
                <a16:creationId xmlns:a16="http://schemas.microsoft.com/office/drawing/2014/main" id="{A1B97302-10DA-1E4E-A949-0A37AA434848}"/>
              </a:ext>
            </a:extLst>
          </p:cNvPr>
          <p:cNvCxnSpPr>
            <a:cxnSpLocks/>
            <a:stCxn id="13" idx="3"/>
            <a:endCxn id="12" idx="0"/>
          </p:cNvCxnSpPr>
          <p:nvPr/>
        </p:nvCxnSpPr>
        <p:spPr>
          <a:xfrm flipH="1" flipV="1">
            <a:off x="8242497" y="3695749"/>
            <a:ext cx="495300" cy="2023941"/>
          </a:xfrm>
          <a:prstGeom prst="curvedConnector4">
            <a:avLst>
              <a:gd name="adj1" fmla="val -46154"/>
              <a:gd name="adj2" fmla="val 111295"/>
            </a:avLst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2">
            <a:extLst>
              <a:ext uri="{FF2B5EF4-FFF2-40B4-BE49-F238E27FC236}">
                <a16:creationId xmlns:a16="http://schemas.microsoft.com/office/drawing/2014/main" id="{95ED7F1B-41CE-F449-8961-D129C8406808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rot="5400000">
            <a:off x="7852700" y="3303776"/>
            <a:ext cx="781771" cy="2175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D1A2D2B-F6BD-A741-94E4-D9871FB0C69B}"/>
              </a:ext>
            </a:extLst>
          </p:cNvPr>
          <p:cNvSpPr txBox="1"/>
          <p:nvPr/>
        </p:nvSpPr>
        <p:spPr>
          <a:xfrm>
            <a:off x="1797195" y="214641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>
                <a:latin typeface="Arial" panose="020B0604020202020204" pitchFamily="34" charset="0"/>
              </a:rPr>
              <a:t>edit</a:t>
            </a:r>
            <a:endParaRPr kumimoji="0" lang="en-US" sz="1800" b="0" i="1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DC77EB-D14C-F349-BAA9-20992573EA95}"/>
              </a:ext>
            </a:extLst>
          </p:cNvPr>
          <p:cNvSpPr txBox="1"/>
          <p:nvPr/>
        </p:nvSpPr>
        <p:spPr>
          <a:xfrm>
            <a:off x="5768910" y="2074299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generate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BDB7C7-0D9F-7443-8C92-AB2CD4A41D2D}"/>
              </a:ext>
            </a:extLst>
          </p:cNvPr>
          <p:cNvSpPr txBox="1"/>
          <p:nvPr/>
        </p:nvSpPr>
        <p:spPr>
          <a:xfrm>
            <a:off x="8267155" y="305130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acquire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C497DF-AC29-D94D-B912-C772A6C878AA}"/>
              </a:ext>
            </a:extLst>
          </p:cNvPr>
          <p:cNvSpPr txBox="1"/>
          <p:nvPr/>
        </p:nvSpPr>
        <p:spPr>
          <a:xfrm>
            <a:off x="6676767" y="377330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decode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9E5FBC-9CA6-964B-A3AC-E95942E2E859}"/>
              </a:ext>
            </a:extLst>
          </p:cNvPr>
          <p:cNvSpPr txBox="1"/>
          <p:nvPr/>
        </p:nvSpPr>
        <p:spPr>
          <a:xfrm>
            <a:off x="4399571" y="4816792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train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30A3101-B046-4D4E-ACEB-B1709B97798E}"/>
              </a:ext>
            </a:extLst>
          </p:cNvPr>
          <p:cNvSpPr txBox="1"/>
          <p:nvPr/>
        </p:nvSpPr>
        <p:spPr>
          <a:xfrm>
            <a:off x="6684891" y="5337013"/>
            <a:ext cx="1056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evaluate</a:t>
            </a:r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9FC331B9-753D-4644-9F89-E394E2D46D73}"/>
              </a:ext>
            </a:extLst>
          </p:cNvPr>
          <p:cNvSpPr>
            <a:spLocks noChangeAspect="1"/>
          </p:cNvSpPr>
          <p:nvPr/>
        </p:nvSpPr>
        <p:spPr>
          <a:xfrm>
            <a:off x="6034684" y="4680994"/>
            <a:ext cx="640080" cy="640080"/>
          </a:xfrm>
          <a:prstGeom prst="arc">
            <a:avLst>
              <a:gd name="adj1" fmla="val 18519583"/>
              <a:gd name="adj2" fmla="val 16185143"/>
            </a:avLst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r>
              <a:rPr lang="en-US" sz="1400">
                <a:latin typeface="Arial" panose="020B0604020202020204" pitchFamily="34" charset="0"/>
              </a:rPr>
              <a:t>loop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7709B1-AAC0-3843-8771-990F8744FE54}"/>
              </a:ext>
            </a:extLst>
          </p:cNvPr>
          <p:cNvSpPr/>
          <p:nvPr/>
        </p:nvSpPr>
        <p:spPr>
          <a:xfrm>
            <a:off x="2541179" y="1540565"/>
            <a:ext cx="7424530" cy="4890052"/>
          </a:xfrm>
          <a:prstGeom prst="rect">
            <a:avLst/>
          </a:prstGeom>
          <a:solidFill>
            <a:srgbClr val="E5F7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AutoML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0F1A62A-7118-F34B-863A-8A84A02312F7}"/>
              </a:ext>
            </a:extLst>
          </p:cNvPr>
          <p:cNvSpPr/>
          <p:nvPr/>
        </p:nvSpPr>
        <p:spPr>
          <a:xfrm>
            <a:off x="369881" y="3287816"/>
            <a:ext cx="1451113" cy="5253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8BCE59-39FD-9444-85CA-A438954D2C8F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1820994" y="3540317"/>
            <a:ext cx="749957" cy="1019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945EAC4-C1E8-0E4B-BAFA-12DD9D0CC2E1}"/>
              </a:ext>
            </a:extLst>
          </p:cNvPr>
          <p:cNvCxnSpPr>
            <a:cxnSpLocks/>
          </p:cNvCxnSpPr>
          <p:nvPr/>
        </p:nvCxnSpPr>
        <p:spPr>
          <a:xfrm flipH="1" flipV="1">
            <a:off x="9956368" y="3444276"/>
            <a:ext cx="1459300" cy="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777D0FED-A7BC-AA4E-B2F5-5E62D0EF7661}"/>
              </a:ext>
            </a:extLst>
          </p:cNvPr>
          <p:cNvSpPr/>
          <p:nvPr/>
        </p:nvSpPr>
        <p:spPr>
          <a:xfrm>
            <a:off x="10096386" y="3550953"/>
            <a:ext cx="2020205" cy="924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 ranked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l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ist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of trained p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ipelines</a:t>
            </a:r>
            <a:endParaRPr kumimoji="0" lang="en-US" sz="1400" b="0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240AF6D-36DB-7944-BB0F-5057D4AA493E}"/>
              </a:ext>
            </a:extLst>
          </p:cNvPr>
          <p:cNvSpPr/>
          <p:nvPr/>
        </p:nvSpPr>
        <p:spPr>
          <a:xfrm>
            <a:off x="383614" y="3968141"/>
            <a:ext cx="1451113" cy="5253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Optimization Metric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7DD29D1-0A74-5642-B9D5-D3E929C7AA29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1834727" y="4230840"/>
            <a:ext cx="72820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2DF3E11E-F8CF-3A4B-8670-EEF0FC608EE8}"/>
              </a:ext>
            </a:extLst>
          </p:cNvPr>
          <p:cNvSpPr/>
          <p:nvPr/>
        </p:nvSpPr>
        <p:spPr>
          <a:xfrm>
            <a:off x="383614" y="4648465"/>
            <a:ext cx="1451113" cy="5253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Constraints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57E2F00-0788-B345-ADAD-E0B959F5FB90}"/>
              </a:ext>
            </a:extLst>
          </p:cNvPr>
          <p:cNvCxnSpPr>
            <a:cxnSpLocks/>
          </p:cNvCxnSpPr>
          <p:nvPr/>
        </p:nvCxnSpPr>
        <p:spPr>
          <a:xfrm>
            <a:off x="1842746" y="4911163"/>
            <a:ext cx="72820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57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9A00E-2DF7-644E-BCE6-8752C8DF6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Machine Learning (AutoML)</a:t>
            </a:r>
          </a:p>
        </p:txBody>
      </p:sp>
      <p:grpSp>
        <p:nvGrpSpPr>
          <p:cNvPr id="4" name="Group 17">
            <a:extLst>
              <a:ext uri="{FF2B5EF4-FFF2-40B4-BE49-F238E27FC236}">
                <a16:creationId xmlns:a16="http://schemas.microsoft.com/office/drawing/2014/main" id="{1D1E99B8-194D-1348-ADD6-4E155C9B3646}"/>
              </a:ext>
            </a:extLst>
          </p:cNvPr>
          <p:cNvGrpSpPr>
            <a:grpSpLocks/>
          </p:cNvGrpSpPr>
          <p:nvPr/>
        </p:nvGrpSpPr>
        <p:grpSpPr bwMode="auto">
          <a:xfrm>
            <a:off x="611925" y="1974038"/>
            <a:ext cx="1187450" cy="1658938"/>
            <a:chOff x="924868" y="2313973"/>
            <a:chExt cx="1188720" cy="1659573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DA3AEACB-DEDB-9840-9244-89824279C0F5}"/>
                </a:ext>
              </a:extLst>
            </p:cNvPr>
            <p:cNvSpPr/>
            <p:nvPr/>
          </p:nvSpPr>
          <p:spPr>
            <a:xfrm>
              <a:off x="1244296" y="2313973"/>
              <a:ext cx="549862" cy="547898"/>
            </a:xfrm>
            <a:prstGeom prst="arc">
              <a:avLst>
                <a:gd name="adj1" fmla="val 7390944"/>
                <a:gd name="adj2" fmla="val 3400725"/>
              </a:avLst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D01D1CB9-EB2D-CF4F-8136-B0322C65CF5C}"/>
                </a:ext>
              </a:extLst>
            </p:cNvPr>
            <p:cNvSpPr/>
            <p:nvPr/>
          </p:nvSpPr>
          <p:spPr>
            <a:xfrm>
              <a:off x="924868" y="2784053"/>
              <a:ext cx="1188720" cy="1189493"/>
            </a:xfrm>
            <a:prstGeom prst="arc">
              <a:avLst>
                <a:gd name="adj1" fmla="val 10753943"/>
                <a:gd name="adj2" fmla="val 15185757"/>
              </a:avLst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DAF0C870-41F7-2A47-B738-BA66149EF81E}"/>
                </a:ext>
              </a:extLst>
            </p:cNvPr>
            <p:cNvSpPr/>
            <p:nvPr/>
          </p:nvSpPr>
          <p:spPr>
            <a:xfrm>
              <a:off x="924868" y="2784053"/>
              <a:ext cx="1188720" cy="1189493"/>
            </a:xfrm>
            <a:prstGeom prst="arc">
              <a:avLst>
                <a:gd name="adj1" fmla="val 17167860"/>
                <a:gd name="adj2" fmla="val 22496"/>
              </a:avLst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D611B55-B227-5A45-B2C6-B43869BA8F11}"/>
              </a:ext>
            </a:extLst>
          </p:cNvPr>
          <p:cNvSpPr/>
          <p:nvPr/>
        </p:nvSpPr>
        <p:spPr>
          <a:xfrm>
            <a:off x="3023446" y="1999578"/>
            <a:ext cx="2743200" cy="914400"/>
          </a:xfrm>
          <a:prstGeom prst="rect">
            <a:avLst/>
          </a:prstGeom>
          <a:solidFill>
            <a:srgbClr val="81CE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Planned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p</a:t>
            </a:r>
            <a:r>
              <a:rPr lang="en-US" noProof="0" dirty="0" err="1">
                <a:solidFill>
                  <a:schemeClr val="tx1"/>
                </a:solidFill>
                <a:latin typeface="Arial" panose="020B0604020202020204" pitchFamily="34" charset="0"/>
              </a:rPr>
              <a:t>ipeline</a:t>
            </a:r>
            <a:b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(some choices of operations and hyperparameters are free)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C51D18-99C2-C54E-8652-87C7E647FA3B}"/>
              </a:ext>
            </a:extLst>
          </p:cNvPr>
          <p:cNvSpPr/>
          <p:nvPr/>
        </p:nvSpPr>
        <p:spPr>
          <a:xfrm>
            <a:off x="6873072" y="1999578"/>
            <a:ext cx="2743200" cy="914400"/>
          </a:xfrm>
          <a:prstGeom prst="rect">
            <a:avLst/>
          </a:prstGeom>
          <a:solidFill>
            <a:srgbClr val="81CE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Search space</a:t>
            </a:r>
            <a:b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(optimizers: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Hyperopt, SMAC, Hyperband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, GridSearchCV, …)</a:t>
            </a:r>
            <a:endParaRPr kumimoji="0" lang="en-US" sz="1400" b="0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B7BAB4-BAC0-D540-A9A8-44BDF20EB093}"/>
              </a:ext>
            </a:extLst>
          </p:cNvPr>
          <p:cNvSpPr/>
          <p:nvPr/>
        </p:nvSpPr>
        <p:spPr>
          <a:xfrm>
            <a:off x="3023446" y="3695749"/>
            <a:ext cx="2743200" cy="914400"/>
          </a:xfrm>
          <a:prstGeom prst="rect">
            <a:avLst/>
          </a:prstGeom>
          <a:solidFill>
            <a:srgbClr val="E5F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Trainable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p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ipeline</a:t>
            </a:r>
            <a:b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(all choices of operations and hyperparameters are bound)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82E05B-F9AD-714A-9E16-5C391FBCF9B9}"/>
              </a:ext>
            </a:extLst>
          </p:cNvPr>
          <p:cNvSpPr/>
          <p:nvPr/>
        </p:nvSpPr>
        <p:spPr>
          <a:xfrm>
            <a:off x="7747197" y="3695749"/>
            <a:ext cx="990600" cy="914400"/>
          </a:xfrm>
          <a:prstGeom prst="rect">
            <a:avLst/>
          </a:prstGeom>
          <a:solidFill>
            <a:srgbClr val="E5F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Point in search space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042BB1-1733-3042-B7F0-AA2016897DD7}"/>
              </a:ext>
            </a:extLst>
          </p:cNvPr>
          <p:cNvSpPr/>
          <p:nvPr/>
        </p:nvSpPr>
        <p:spPr>
          <a:xfrm>
            <a:off x="7747197" y="5391920"/>
            <a:ext cx="990600" cy="6555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Metrics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66C528-DD81-1C47-82FA-9847946C52E7}"/>
              </a:ext>
            </a:extLst>
          </p:cNvPr>
          <p:cNvSpPr/>
          <p:nvPr/>
        </p:nvSpPr>
        <p:spPr>
          <a:xfrm>
            <a:off x="3023446" y="5402118"/>
            <a:ext cx="2743200" cy="6453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Trained p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ipeline</a:t>
            </a:r>
            <a:b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(learnable coefficients are bound)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4A7E1B4-6875-7647-BE1F-7DC969CFE59E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H="1">
            <a:off x="5766646" y="4152949"/>
            <a:ext cx="19805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E9D225-301B-4F43-8637-0212B545F0A2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>
            <a:off x="4395046" y="4610149"/>
            <a:ext cx="0" cy="79196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4ABCBD-0CCD-A744-AAFC-FCE3DBA88762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 flipV="1">
            <a:off x="5766646" y="5719690"/>
            <a:ext cx="1980551" cy="5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AE92D0F-607D-4C4A-9093-F9C93DF8500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5766646" y="2456778"/>
            <a:ext cx="110642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3BF0359-5ECA-B347-8636-F792538939A8}"/>
              </a:ext>
            </a:extLst>
          </p:cNvPr>
          <p:cNvCxnSpPr>
            <a:cxnSpLocks/>
          </p:cNvCxnSpPr>
          <p:nvPr/>
        </p:nvCxnSpPr>
        <p:spPr>
          <a:xfrm flipV="1">
            <a:off x="1812148" y="2472459"/>
            <a:ext cx="753178" cy="1019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21">
            <a:extLst>
              <a:ext uri="{FF2B5EF4-FFF2-40B4-BE49-F238E27FC236}">
                <a16:creationId xmlns:a16="http://schemas.microsoft.com/office/drawing/2014/main" id="{A1B97302-10DA-1E4E-A949-0A37AA434848}"/>
              </a:ext>
            </a:extLst>
          </p:cNvPr>
          <p:cNvCxnSpPr>
            <a:cxnSpLocks/>
            <a:stCxn id="13" idx="3"/>
            <a:endCxn id="12" idx="0"/>
          </p:cNvCxnSpPr>
          <p:nvPr/>
        </p:nvCxnSpPr>
        <p:spPr>
          <a:xfrm flipH="1" flipV="1">
            <a:off x="8242497" y="3695749"/>
            <a:ext cx="495300" cy="2023941"/>
          </a:xfrm>
          <a:prstGeom prst="curvedConnector4">
            <a:avLst>
              <a:gd name="adj1" fmla="val -46154"/>
              <a:gd name="adj2" fmla="val 111295"/>
            </a:avLst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2">
            <a:extLst>
              <a:ext uri="{FF2B5EF4-FFF2-40B4-BE49-F238E27FC236}">
                <a16:creationId xmlns:a16="http://schemas.microsoft.com/office/drawing/2014/main" id="{95ED7F1B-41CE-F449-8961-D129C8406808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rot="5400000">
            <a:off x="7852700" y="3303776"/>
            <a:ext cx="781771" cy="2175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D1A2D2B-F6BD-A741-94E4-D9871FB0C69B}"/>
              </a:ext>
            </a:extLst>
          </p:cNvPr>
          <p:cNvSpPr txBox="1"/>
          <p:nvPr/>
        </p:nvSpPr>
        <p:spPr>
          <a:xfrm>
            <a:off x="1797195" y="214641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>
                <a:latin typeface="Arial" panose="020B0604020202020204" pitchFamily="34" charset="0"/>
              </a:rPr>
              <a:t>edit</a:t>
            </a:r>
            <a:endParaRPr kumimoji="0" lang="en-US" sz="1800" b="0" i="1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DC77EB-D14C-F349-BAA9-20992573EA95}"/>
              </a:ext>
            </a:extLst>
          </p:cNvPr>
          <p:cNvSpPr txBox="1"/>
          <p:nvPr/>
        </p:nvSpPr>
        <p:spPr>
          <a:xfrm>
            <a:off x="5768910" y="2074299"/>
            <a:ext cx="109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generate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BDB7C7-0D9F-7443-8C92-AB2CD4A41D2D}"/>
              </a:ext>
            </a:extLst>
          </p:cNvPr>
          <p:cNvSpPr txBox="1"/>
          <p:nvPr/>
        </p:nvSpPr>
        <p:spPr>
          <a:xfrm>
            <a:off x="8267155" y="305130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acquire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C497DF-AC29-D94D-B912-C772A6C878AA}"/>
              </a:ext>
            </a:extLst>
          </p:cNvPr>
          <p:cNvSpPr txBox="1"/>
          <p:nvPr/>
        </p:nvSpPr>
        <p:spPr>
          <a:xfrm>
            <a:off x="6676767" y="377330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decode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9E5FBC-9CA6-964B-A3AC-E95942E2E859}"/>
              </a:ext>
            </a:extLst>
          </p:cNvPr>
          <p:cNvSpPr txBox="1"/>
          <p:nvPr/>
        </p:nvSpPr>
        <p:spPr>
          <a:xfrm>
            <a:off x="4399571" y="4816792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train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30A3101-B046-4D4E-ACEB-B1709B97798E}"/>
              </a:ext>
            </a:extLst>
          </p:cNvPr>
          <p:cNvSpPr txBox="1"/>
          <p:nvPr/>
        </p:nvSpPr>
        <p:spPr>
          <a:xfrm>
            <a:off x="6684891" y="5337013"/>
            <a:ext cx="1056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evaluate</a:t>
            </a:r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9FC331B9-753D-4644-9F89-E394E2D46D73}"/>
              </a:ext>
            </a:extLst>
          </p:cNvPr>
          <p:cNvSpPr>
            <a:spLocks noChangeAspect="1"/>
          </p:cNvSpPr>
          <p:nvPr/>
        </p:nvSpPr>
        <p:spPr>
          <a:xfrm>
            <a:off x="6034684" y="4680994"/>
            <a:ext cx="640080" cy="640080"/>
          </a:xfrm>
          <a:prstGeom prst="arc">
            <a:avLst>
              <a:gd name="adj1" fmla="val 18519583"/>
              <a:gd name="adj2" fmla="val 16185143"/>
            </a:avLst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r>
              <a:rPr lang="en-US" sz="1400">
                <a:latin typeface="Arial" panose="020B0604020202020204" pitchFamily="34" charset="0"/>
              </a:rPr>
              <a:t>loop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7709B1-AAC0-3843-8771-990F8744FE54}"/>
              </a:ext>
            </a:extLst>
          </p:cNvPr>
          <p:cNvSpPr/>
          <p:nvPr/>
        </p:nvSpPr>
        <p:spPr>
          <a:xfrm>
            <a:off x="2541179" y="1540565"/>
            <a:ext cx="7424530" cy="489005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0F1A62A-7118-F34B-863A-8A84A02312F7}"/>
              </a:ext>
            </a:extLst>
          </p:cNvPr>
          <p:cNvSpPr/>
          <p:nvPr/>
        </p:nvSpPr>
        <p:spPr>
          <a:xfrm>
            <a:off x="369881" y="3287816"/>
            <a:ext cx="1451113" cy="5253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8BCE59-39FD-9444-85CA-A438954D2C8F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1820994" y="3540317"/>
            <a:ext cx="749957" cy="1019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945EAC4-C1E8-0E4B-BAFA-12DD9D0CC2E1}"/>
              </a:ext>
            </a:extLst>
          </p:cNvPr>
          <p:cNvCxnSpPr>
            <a:cxnSpLocks/>
          </p:cNvCxnSpPr>
          <p:nvPr/>
        </p:nvCxnSpPr>
        <p:spPr>
          <a:xfrm flipH="1" flipV="1">
            <a:off x="9956368" y="3444276"/>
            <a:ext cx="1459300" cy="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777D0FED-A7BC-AA4E-B2F5-5E62D0EF7661}"/>
              </a:ext>
            </a:extLst>
          </p:cNvPr>
          <p:cNvSpPr/>
          <p:nvPr/>
        </p:nvSpPr>
        <p:spPr>
          <a:xfrm>
            <a:off x="10096386" y="3550953"/>
            <a:ext cx="2020205" cy="924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 ranked list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of trained p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ipelines</a:t>
            </a:r>
            <a:endParaRPr kumimoji="0" lang="en-US" sz="1400" b="0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109DDD9-9E3D-A248-804E-1C692929831B}"/>
              </a:ext>
            </a:extLst>
          </p:cNvPr>
          <p:cNvSpPr/>
          <p:nvPr/>
        </p:nvSpPr>
        <p:spPr>
          <a:xfrm>
            <a:off x="383614" y="3968141"/>
            <a:ext cx="1451113" cy="5253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Optimization Metric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FDCBB8F-FD2B-0040-BC62-52C128E392D2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1834727" y="4230840"/>
            <a:ext cx="72820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DE9CF5E3-3F9E-A74D-9B85-D9131C504A93}"/>
              </a:ext>
            </a:extLst>
          </p:cNvPr>
          <p:cNvSpPr/>
          <p:nvPr/>
        </p:nvSpPr>
        <p:spPr>
          <a:xfrm>
            <a:off x="383614" y="4648465"/>
            <a:ext cx="1451113" cy="5253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Constraints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9BF548D-FAE2-4346-8C41-C2762C0DEF1C}"/>
              </a:ext>
            </a:extLst>
          </p:cNvPr>
          <p:cNvCxnSpPr>
            <a:cxnSpLocks/>
          </p:cNvCxnSpPr>
          <p:nvPr/>
        </p:nvCxnSpPr>
        <p:spPr>
          <a:xfrm>
            <a:off x="1842746" y="4911163"/>
            <a:ext cx="72820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7270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45F53AA-4763-5841-B0E5-D05F008A3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" y="1612336"/>
            <a:ext cx="5382918" cy="37906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8B99E2-A26C-1B48-9D56-910E74590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Model for Gradual AutoML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9D9F4-887A-734F-8A67-8D3F88087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2806" y="1490458"/>
            <a:ext cx="420574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Progressive disclosure</a:t>
            </a:r>
          </a:p>
          <a:p>
            <a:pPr lvl="1"/>
            <a:r>
              <a:rPr lang="en-US" dirty="0">
                <a:effectLst/>
              </a:rPr>
              <a:t>Start w</a:t>
            </a:r>
            <a:r>
              <a:rPr lang="en-US" dirty="0"/>
              <a:t>ith a small subset of constructs, learn more as required for higher levels of control</a:t>
            </a:r>
            <a:endParaRPr lang="en-US" dirty="0">
              <a:effectLst/>
            </a:endParaRPr>
          </a:p>
          <a:p>
            <a:r>
              <a:rPr lang="en-US" dirty="0"/>
              <a:t>Orthogonality</a:t>
            </a:r>
          </a:p>
          <a:p>
            <a:pPr lvl="1"/>
            <a:r>
              <a:rPr lang="en-US" dirty="0"/>
              <a:t>Minimize the number of independent constructs</a:t>
            </a:r>
          </a:p>
          <a:p>
            <a:pPr lvl="1"/>
            <a:r>
              <a:rPr lang="en-US" dirty="0">
                <a:effectLst/>
              </a:rPr>
              <a:t>Maxim</a:t>
            </a:r>
            <a:r>
              <a:rPr lang="en-US" dirty="0"/>
              <a:t>ize compositionality for expressiveness</a:t>
            </a:r>
          </a:p>
          <a:p>
            <a:r>
              <a:rPr lang="en-US" dirty="0"/>
              <a:t>Principle of least surprise</a:t>
            </a:r>
          </a:p>
          <a:p>
            <a:pPr lvl="1"/>
            <a:r>
              <a:rPr lang="en-US" dirty="0">
                <a:effectLst/>
              </a:rPr>
              <a:t>Make each construct look and behave the way most users would expect</a:t>
            </a:r>
          </a:p>
          <a:p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780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349E96B4-D324-3647-ADFE-B683A1645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8968" y="29681"/>
            <a:ext cx="2564673" cy="18060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376373-411F-C841-B02E-67DEC4FD8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Automation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13573B-8830-2F4A-95A2-CC5914B032C8}"/>
              </a:ext>
            </a:extLst>
          </p:cNvPr>
          <p:cNvSpPr/>
          <p:nvPr/>
        </p:nvSpPr>
        <p:spPr>
          <a:xfrm>
            <a:off x="10009239" y="1525399"/>
            <a:ext cx="855406" cy="239149"/>
          </a:xfrm>
          <a:prstGeom prst="rect">
            <a:avLst/>
          </a:prstGeom>
          <a:solidFill>
            <a:srgbClr val="FFFF0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7004EFD-B9F2-5C42-B2D0-6C05F08F6C05}"/>
              </a:ext>
            </a:extLst>
          </p:cNvPr>
          <p:cNvSpPr txBox="1">
            <a:spLocks/>
          </p:cNvSpPr>
          <p:nvPr/>
        </p:nvSpPr>
        <p:spPr>
          <a:xfrm>
            <a:off x="1011697" y="4674790"/>
            <a:ext cx="10037302" cy="1021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Four lines of code to run AutoML and find the best pipeline for a given task</a:t>
            </a:r>
          </a:p>
          <a:p>
            <a:r>
              <a:rPr lang="en-US" dirty="0"/>
              <a:t>The set of operators and the graph topology is pre-defined </a:t>
            </a:r>
          </a:p>
        </p:txBody>
      </p:sp>
      <p:pic>
        <p:nvPicPr>
          <p:cNvPr id="39" name="Content Placeholder 38">
            <a:extLst>
              <a:ext uri="{FF2B5EF4-FFF2-40B4-BE49-F238E27FC236}">
                <a16:creationId xmlns:a16="http://schemas.microsoft.com/office/drawing/2014/main" id="{70E3F59E-9A47-0D49-95AC-EB9C87D8E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8109" y="1870660"/>
            <a:ext cx="11503442" cy="968104"/>
          </a:xfr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3CB397F-42B1-2643-A327-3BC035DBE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259" y="3181350"/>
            <a:ext cx="9895015" cy="43902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391DB64-A61C-E647-B4E4-89B0231AC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124" y="3803488"/>
            <a:ext cx="9895015" cy="505082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A955FCB7-443D-C742-ADD0-CD694CFEFCB4}"/>
              </a:ext>
            </a:extLst>
          </p:cNvPr>
          <p:cNvSpPr/>
          <p:nvPr/>
        </p:nvSpPr>
        <p:spPr>
          <a:xfrm>
            <a:off x="10009239" y="1807457"/>
            <a:ext cx="1994402" cy="2684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6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34EA7-2FE8-154C-98F5-27084BDFB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 Pipelines 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013BECA0-A9E9-2E4E-872C-21541839D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8968" y="29681"/>
            <a:ext cx="2564673" cy="180603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479B0EA-55AC-BD43-A738-A1988A339D4C}"/>
              </a:ext>
            </a:extLst>
          </p:cNvPr>
          <p:cNvSpPr/>
          <p:nvPr/>
        </p:nvSpPr>
        <p:spPr>
          <a:xfrm>
            <a:off x="10193592" y="1333317"/>
            <a:ext cx="999569" cy="239149"/>
          </a:xfrm>
          <a:prstGeom prst="rect">
            <a:avLst/>
          </a:prstGeom>
          <a:solidFill>
            <a:srgbClr val="FFFF0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15" descr="Diagram&#10;&#10;Description automatically generated">
            <a:extLst>
              <a:ext uri="{FF2B5EF4-FFF2-40B4-BE49-F238E27FC236}">
                <a16:creationId xmlns:a16="http://schemas.microsoft.com/office/drawing/2014/main" id="{4859B737-09D5-514A-9BAE-C6F49FB128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8757" y="1970933"/>
            <a:ext cx="11396174" cy="2541307"/>
          </a:xfr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6403F4D-D56D-F744-8D2C-1A5CE6B41AF1}"/>
              </a:ext>
            </a:extLst>
          </p:cNvPr>
          <p:cNvSpPr txBox="1">
            <a:spLocks/>
          </p:cNvSpPr>
          <p:nvPr/>
        </p:nvSpPr>
        <p:spPr>
          <a:xfrm>
            <a:off x="1011697" y="5090184"/>
            <a:ext cx="10037302" cy="1021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Visualize pipelines and inspect the hyperparameter values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5C2F0E41-DE35-4A41-B3B5-D6CBA8ACA009}"/>
              </a:ext>
            </a:extLst>
          </p:cNvPr>
          <p:cNvSpPr>
            <a:spLocks noChangeAspect="1"/>
          </p:cNvSpPr>
          <p:nvPr/>
        </p:nvSpPr>
        <p:spPr>
          <a:xfrm rot="9583037" flipH="1">
            <a:off x="8904697" y="3285451"/>
            <a:ext cx="130038" cy="211377"/>
          </a:xfrm>
          <a:prstGeom prst="downArrow">
            <a:avLst>
              <a:gd name="adj1" fmla="val 29032"/>
              <a:gd name="adj2" fmla="val 115328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759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34EA7-2FE8-154C-98F5-27084BDFB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 Pipelines 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A5675B1-9C3D-F842-87A7-79810DCC7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19762"/>
            <a:ext cx="5822093" cy="5335699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5B1E4858-4783-764C-AA62-24FCB4AF7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8968" y="29681"/>
            <a:ext cx="2564673" cy="180603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5A4F03E-987F-B449-8759-397F2FDECB5B}"/>
              </a:ext>
            </a:extLst>
          </p:cNvPr>
          <p:cNvSpPr/>
          <p:nvPr/>
        </p:nvSpPr>
        <p:spPr>
          <a:xfrm>
            <a:off x="10193592" y="1333317"/>
            <a:ext cx="999569" cy="239149"/>
          </a:xfrm>
          <a:prstGeom prst="rect">
            <a:avLst/>
          </a:prstGeom>
          <a:solidFill>
            <a:srgbClr val="FFFF0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15" descr="Diagram&#10;&#10;Description automatically generated">
            <a:extLst>
              <a:ext uri="{FF2B5EF4-FFF2-40B4-BE49-F238E27FC236}">
                <a16:creationId xmlns:a16="http://schemas.microsoft.com/office/drawing/2014/main" id="{B3EB519A-C88D-8E42-8265-12948EE0F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508562" y="5109489"/>
            <a:ext cx="5268929" cy="1174953"/>
          </a:xfr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723B669-A111-F946-AF9F-7775A40713BA}"/>
              </a:ext>
            </a:extLst>
          </p:cNvPr>
          <p:cNvSpPr txBox="1">
            <a:spLocks/>
          </p:cNvSpPr>
          <p:nvPr/>
        </p:nvSpPr>
        <p:spPr>
          <a:xfrm>
            <a:off x="6566984" y="2628731"/>
            <a:ext cx="5516300" cy="1021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Get Python code as output by calling `pretty_print` on a pipeline object</a:t>
            </a:r>
          </a:p>
        </p:txBody>
      </p:sp>
      <p:sp>
        <p:nvSpPr>
          <p:cNvPr id="8" name="Arrow: Down 6">
            <a:extLst>
              <a:ext uri="{FF2B5EF4-FFF2-40B4-BE49-F238E27FC236}">
                <a16:creationId xmlns:a16="http://schemas.microsoft.com/office/drawing/2014/main" id="{0D6BEBD4-85E1-D044-97B6-EC1FB457FAAF}"/>
              </a:ext>
            </a:extLst>
          </p:cNvPr>
          <p:cNvSpPr>
            <a:spLocks noChangeAspect="1"/>
          </p:cNvSpPr>
          <p:nvPr/>
        </p:nvSpPr>
        <p:spPr>
          <a:xfrm rot="9583037" flipH="1">
            <a:off x="10456125" y="5719496"/>
            <a:ext cx="92565" cy="150465"/>
          </a:xfrm>
          <a:prstGeom prst="downArrow">
            <a:avLst>
              <a:gd name="adj1" fmla="val 29032"/>
              <a:gd name="adj2" fmla="val 115328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354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4E142-9ED3-B549-AC24-D85E2DD15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Pipeline from Scratch: Combinators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AD63162-8E84-BE41-9960-4277984FD3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578100"/>
              </p:ext>
            </p:extLst>
          </p:nvPr>
        </p:nvGraphicFramePr>
        <p:xfrm>
          <a:off x="1760152" y="4545322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18383646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6804457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>
                          <a:latin typeface="Arial" panose="020B0604020202020204" pitchFamily="34" charset="0"/>
                        </a:rPr>
                        <a:t>Combinator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>
                          <a:latin typeface="Arial" panose="020B0604020202020204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396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op3</a:t>
                      </a:r>
                      <a:r>
                        <a:rPr lang="en-US" b="0" baseline="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b="1" baseline="0" dirty="0">
                          <a:solidFill>
                            <a:srgbClr val="AA22FF"/>
                          </a:solidFill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b="0" baseline="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op1</a:t>
                      </a:r>
                      <a:r>
                        <a:rPr lang="en-US" b="0" baseline="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b="1" baseline="0" dirty="0">
                          <a:solidFill>
                            <a:srgbClr val="AA22FF"/>
                          </a:solidFill>
                          <a:latin typeface="Courier New" panose="02070309020205020404" pitchFamily="49" charset="0"/>
                        </a:rPr>
                        <a:t>&gt;&gt;</a:t>
                      </a:r>
                      <a:r>
                        <a:rPr lang="en-US" b="0" baseline="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op2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pipe (add dataflow edge)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090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baseline="0" dirty="0">
                          <a:latin typeface="Courier New" panose="02070309020205020404" pitchFamily="49" charset="0"/>
                        </a:rPr>
                        <a:t>op3 </a:t>
                      </a:r>
                      <a:r>
                        <a:rPr lang="en-US" b="1" baseline="0" dirty="0">
                          <a:solidFill>
                            <a:srgbClr val="AA22FF"/>
                          </a:solidFill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b="0" baseline="0" dirty="0">
                          <a:latin typeface="Courier New" panose="02070309020205020404" pitchFamily="49" charset="0"/>
                        </a:rPr>
                        <a:t> op1 </a:t>
                      </a:r>
                      <a:r>
                        <a:rPr lang="en-US" b="1" baseline="0" dirty="0">
                          <a:solidFill>
                            <a:srgbClr val="AA22FF"/>
                          </a:solidFill>
                          <a:latin typeface="Courier New" panose="02070309020205020404" pitchFamily="49" charset="0"/>
                        </a:rPr>
                        <a:t>&amp;</a:t>
                      </a:r>
                      <a:r>
                        <a:rPr lang="en-US" b="0" baseline="0" dirty="0">
                          <a:latin typeface="Courier New" panose="02070309020205020404" pitchFamily="49" charset="0"/>
                        </a:rPr>
                        <a:t> op2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baseline="0" dirty="0">
                          <a:latin typeface="Arial" panose="020B0604020202020204" pitchFamily="34" charset="0"/>
                        </a:rPr>
                        <a:t>union (no added edge)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888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baseline="0" dirty="0">
                          <a:latin typeface="Courier New" panose="02070309020205020404" pitchFamily="49" charset="0"/>
                        </a:rPr>
                        <a:t>op3 </a:t>
                      </a:r>
                      <a:r>
                        <a:rPr lang="en-US" b="1" baseline="0" dirty="0">
                          <a:solidFill>
                            <a:srgbClr val="AA22FF"/>
                          </a:solidFill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b="0" baseline="0" dirty="0">
                          <a:latin typeface="Courier New" panose="02070309020205020404" pitchFamily="49" charset="0"/>
                        </a:rPr>
                        <a:t> op1 </a:t>
                      </a:r>
                      <a:r>
                        <a:rPr lang="en-US" b="1" baseline="0" dirty="0">
                          <a:solidFill>
                            <a:srgbClr val="AA22FF"/>
                          </a:solidFill>
                          <a:latin typeface="Courier New" panose="02070309020205020404" pitchFamily="49" charset="0"/>
                        </a:rPr>
                        <a:t>|</a:t>
                      </a:r>
                      <a:r>
                        <a:rPr lang="en-US" b="0" baseline="0" dirty="0">
                          <a:latin typeface="Courier New" panose="02070309020205020404" pitchFamily="49" charset="0"/>
                        </a:rPr>
                        <a:t> op2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baseline="0" dirty="0">
                          <a:latin typeface="Arial" panose="020B0604020202020204" pitchFamily="34" charset="0"/>
                        </a:rPr>
                        <a:t>choice (AutoML picks one)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463432"/>
                  </a:ext>
                </a:extLst>
              </a:tr>
            </a:tbl>
          </a:graphicData>
        </a:graphic>
      </p:graphicFrame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AAA649-5E0F-6141-A90B-D9ABAA0D2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Functions that compose machine learning operators</a:t>
            </a:r>
          </a:p>
          <a:p>
            <a:r>
              <a:rPr lang="en-US" dirty="0"/>
              <a:t>Imported from functional programming</a:t>
            </a:r>
          </a:p>
          <a:p>
            <a:r>
              <a:rPr lang="en-US" dirty="0"/>
              <a:t>Enable a tacit programming style with function compositions independent of data</a:t>
            </a:r>
          </a:p>
          <a:p>
            <a:r>
              <a:rPr lang="en-US" dirty="0"/>
              <a:t>Three main combinators in Lale: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F108532B-1656-E740-81F1-AA981C14C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6617" y="29681"/>
            <a:ext cx="2564673" cy="180603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24D1F4A-525A-5847-B19D-3E250F0A6FFC}"/>
              </a:ext>
            </a:extLst>
          </p:cNvPr>
          <p:cNvSpPr/>
          <p:nvPr/>
        </p:nvSpPr>
        <p:spPr>
          <a:xfrm>
            <a:off x="10432024" y="1136672"/>
            <a:ext cx="1049592" cy="239149"/>
          </a:xfrm>
          <a:prstGeom prst="rect">
            <a:avLst/>
          </a:prstGeom>
          <a:solidFill>
            <a:srgbClr val="FFFF0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569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6098</TotalTime>
  <Words>1003</Words>
  <Application>Microsoft Office PowerPoint</Application>
  <PresentationFormat>Widescreen</PresentationFormat>
  <Paragraphs>186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Courier New</vt:lpstr>
      <vt:lpstr>Office Theme</vt:lpstr>
      <vt:lpstr>Pipeline Combinators for Gradual AutoML </vt:lpstr>
      <vt:lpstr>Manual Machine Learning</vt:lpstr>
      <vt:lpstr>Automated Machine Learning (AutoML)</vt:lpstr>
      <vt:lpstr>Automated Machine Learning (AutoML)</vt:lpstr>
      <vt:lpstr>Programming Model for Gradual AutoML</vt:lpstr>
      <vt:lpstr>Total Automation</vt:lpstr>
      <vt:lpstr>Inspect Pipelines </vt:lpstr>
      <vt:lpstr>Inspect Pipelines </vt:lpstr>
      <vt:lpstr>Create a Pipeline from Scratch: Combinators</vt:lpstr>
      <vt:lpstr>Create a Pipeline from Scratch: Combinators</vt:lpstr>
      <vt:lpstr>Execution Modes</vt:lpstr>
      <vt:lpstr>Refine a Pipeline</vt:lpstr>
      <vt:lpstr>Search Spaces and Optimizers</vt:lpstr>
      <vt:lpstr>Pipeline -&gt; Search Space</vt:lpstr>
      <vt:lpstr>Pipeline -&gt; Search Space: Combinators</vt:lpstr>
      <vt:lpstr>Hyperparameter (JSON) Schemas</vt:lpstr>
      <vt:lpstr>Operator Libraries</vt:lpstr>
      <vt:lpstr>Operator Grammars</vt:lpstr>
      <vt:lpstr>Experiments</vt:lpstr>
      <vt:lpstr>User Study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KIRAN KATE</dc:creator>
  <cp:lastModifiedBy>Martin J Hirzel</cp:lastModifiedBy>
  <cp:revision>113</cp:revision>
  <dcterms:created xsi:type="dcterms:W3CDTF">2021-10-14T13:24:12Z</dcterms:created>
  <dcterms:modified xsi:type="dcterms:W3CDTF">2021-12-08T14:37:11Z</dcterms:modified>
</cp:coreProperties>
</file>